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100"/>
  </p:notesMasterIdLst>
  <p:handoutMasterIdLst>
    <p:handoutMasterId r:id="rId101"/>
  </p:handoutMasterIdLst>
  <p:sldIdLst>
    <p:sldId id="256" r:id="rId3"/>
    <p:sldId id="257" r:id="rId4"/>
    <p:sldId id="353" r:id="rId5"/>
    <p:sldId id="261" r:id="rId6"/>
    <p:sldId id="258" r:id="rId7"/>
    <p:sldId id="259"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305" r:id="rId22"/>
    <p:sldId id="306" r:id="rId23"/>
    <p:sldId id="307" r:id="rId24"/>
    <p:sldId id="308" r:id="rId25"/>
    <p:sldId id="309" r:id="rId26"/>
    <p:sldId id="274" r:id="rId27"/>
    <p:sldId id="275" r:id="rId28"/>
    <p:sldId id="276" r:id="rId29"/>
    <p:sldId id="277" r:id="rId30"/>
    <p:sldId id="278" r:id="rId31"/>
    <p:sldId id="279" r:id="rId32"/>
    <p:sldId id="280" r:id="rId33"/>
    <p:sldId id="347" r:id="rId34"/>
    <p:sldId id="281" r:id="rId35"/>
    <p:sldId id="282" r:id="rId36"/>
    <p:sldId id="283" r:id="rId37"/>
    <p:sldId id="284" r:id="rId38"/>
    <p:sldId id="285" r:id="rId39"/>
    <p:sldId id="286" r:id="rId40"/>
    <p:sldId id="348" r:id="rId41"/>
    <p:sldId id="349" r:id="rId42"/>
    <p:sldId id="350" r:id="rId43"/>
    <p:sldId id="351" r:id="rId44"/>
    <p:sldId id="352" r:id="rId45"/>
    <p:sldId id="287" r:id="rId46"/>
    <p:sldId id="288" r:id="rId47"/>
    <p:sldId id="289" r:id="rId48"/>
    <p:sldId id="290" r:id="rId49"/>
    <p:sldId id="291"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0E2"/>
    <a:srgbClr val="FFDACC"/>
    <a:srgbClr val="FFB3A7"/>
    <a:srgbClr val="CD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80897" autoAdjust="0"/>
  </p:normalViewPr>
  <p:slideViewPr>
    <p:cSldViewPr snapToGrid="0" snapToObjects="1">
      <p:cViewPr>
        <p:scale>
          <a:sx n="90" d="100"/>
          <a:sy n="90" d="100"/>
        </p:scale>
        <p:origin x="-1408" y="256"/>
      </p:cViewPr>
      <p:guideLst>
        <p:guide orient="horz" pos="2160"/>
        <p:guide pos="2880"/>
      </p:guideLst>
    </p:cSldViewPr>
  </p:slideViewPr>
  <p:outlineViewPr>
    <p:cViewPr>
      <p:scale>
        <a:sx n="33" d="100"/>
        <a:sy n="33" d="100"/>
      </p:scale>
      <p:origin x="0" y="2260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handoutMaster" Target="handoutMasters/handoutMaster1.xml"/><Relationship Id="rId102" Type="http://schemas.openxmlformats.org/officeDocument/2006/relationships/printerSettings" Target="printerSettings/printerSettings1.bin"/><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notesMaster" Target="notesMasters/notesMaster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B3F945-91E0-1B47-95D4-FA97E81C67BE}" type="datetimeFigureOut">
              <a:rPr lang="en-US" smtClean="0"/>
              <a:t>11/28/17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179868E-33F2-B543-BBCB-8512F107DA99}" type="slidenum">
              <a:rPr lang="en-US" smtClean="0"/>
              <a:t>‹#›</a:t>
            </a:fld>
            <a:endParaRPr lang="en-US"/>
          </a:p>
        </p:txBody>
      </p:sp>
    </p:spTree>
    <p:extLst>
      <p:ext uri="{BB962C8B-B14F-4D97-AF65-F5344CB8AC3E}">
        <p14:creationId xmlns:p14="http://schemas.microsoft.com/office/powerpoint/2010/main" val="31475190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45832-A7B5-B34F-8898-55F576FC2505}" type="datetimeFigureOut">
              <a:rPr lang="en-US" smtClean="0"/>
              <a:t>11/28/17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5E6B5A-7EDB-A440-8BC0-538CE867C265}" type="slidenum">
              <a:rPr lang="en-US" smtClean="0"/>
              <a:t>‹#›</a:t>
            </a:fld>
            <a:endParaRPr lang="en-US"/>
          </a:p>
        </p:txBody>
      </p:sp>
    </p:spTree>
    <p:extLst>
      <p:ext uri="{BB962C8B-B14F-4D97-AF65-F5344CB8AC3E}">
        <p14:creationId xmlns:p14="http://schemas.microsoft.com/office/powerpoint/2010/main" val="18522308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303F42B-FF5E-FD4D-8215-674B40004C66}" type="slidenum">
              <a:rPr lang="en-US" smtClean="0"/>
              <a:t>1</a:t>
            </a:fld>
            <a:endParaRPr lang="en-US"/>
          </a:p>
        </p:txBody>
      </p:sp>
    </p:spTree>
    <p:extLst>
      <p:ext uri="{BB962C8B-B14F-4D97-AF65-F5344CB8AC3E}">
        <p14:creationId xmlns:p14="http://schemas.microsoft.com/office/powerpoint/2010/main" val="1782779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25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26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31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Ward’s method: optimal</a:t>
            </a:r>
            <a:r>
              <a:rPr lang="en-US" baseline="0" dirty="0" smtClean="0"/>
              <a:t> value of an objective function. Error sum of squares. At each step, find the pair of clusters that leads to minimum increase in total within-cluster variance after merging. </a:t>
            </a:r>
            <a:endParaRPr lang="en-US" dirty="0"/>
          </a:p>
        </p:txBody>
      </p:sp>
      <p:sp>
        <p:nvSpPr>
          <p:cNvPr id="4" name="Slide Number Placeholder 3"/>
          <p:cNvSpPr>
            <a:spLocks noGrp="1"/>
          </p:cNvSpPr>
          <p:nvPr>
            <p:ph type="sldNum" sz="quarter" idx="10"/>
          </p:nvPr>
        </p:nvSpPr>
        <p:spPr/>
        <p:txBody>
          <a:bodyPr/>
          <a:lstStyle/>
          <a:p>
            <a:fld id="{6A8AF0E0-3D89-40A5-918B-75BAF79808D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311299" name="Rectangle 3"/>
          <p:cNvSpPr>
            <a:spLocks noGrp="1" noChangeArrowheads="1"/>
          </p:cNvSpPr>
          <p:nvPr>
            <p:ph type="body" idx="1"/>
          </p:nvPr>
        </p:nvSpPr>
        <p:spPr bwMode="auto">
          <a:xfrm>
            <a:off x="686099" y="4343704"/>
            <a:ext cx="5485805" cy="4113892"/>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444419" name="Rectangle 3"/>
          <p:cNvSpPr>
            <a:spLocks noGrp="1" noChangeArrowheads="1"/>
          </p:cNvSpPr>
          <p:nvPr>
            <p:ph type="body" idx="1"/>
          </p:nvPr>
        </p:nvSpPr>
        <p:spPr bwMode="auto">
          <a:xfrm>
            <a:off x="686099" y="4343704"/>
            <a:ext cx="5485805" cy="4113892"/>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1171" name="Rectangle 3"/>
          <p:cNvSpPr>
            <a:spLocks noGrp="1" noChangeArrowheads="1"/>
          </p:cNvSpPr>
          <p:nvPr>
            <p:ph type="body" idx="1"/>
          </p:nvPr>
        </p:nvSpPr>
        <p:spPr bwMode="auto">
          <a:xfrm>
            <a:off x="687587" y="4342192"/>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3219" name="Rectangle 3"/>
          <p:cNvSpPr>
            <a:spLocks noGrp="1" noChangeArrowheads="1"/>
          </p:cNvSpPr>
          <p:nvPr>
            <p:ph type="body" idx="1"/>
          </p:nvPr>
        </p:nvSpPr>
        <p:spPr bwMode="auto">
          <a:xfrm>
            <a:off x="687587" y="4342192"/>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5267" name="Rectangle 3"/>
          <p:cNvSpPr>
            <a:spLocks noGrp="1" noChangeArrowheads="1"/>
          </p:cNvSpPr>
          <p:nvPr>
            <p:ph type="body" idx="1"/>
          </p:nvPr>
        </p:nvSpPr>
        <p:spPr bwMode="auto">
          <a:xfrm>
            <a:off x="687587" y="4342192"/>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7315" name="Rectangle 3"/>
          <p:cNvSpPr>
            <a:spLocks noGrp="1" noChangeArrowheads="1"/>
          </p:cNvSpPr>
          <p:nvPr>
            <p:ph type="body" idx="1"/>
          </p:nvPr>
        </p:nvSpPr>
        <p:spPr bwMode="auto">
          <a:xfrm>
            <a:off x="687587" y="4342192"/>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9363" name="Rectangle 3"/>
          <p:cNvSpPr>
            <a:spLocks noGrp="1" noChangeArrowheads="1"/>
          </p:cNvSpPr>
          <p:nvPr>
            <p:ph type="body" idx="1"/>
          </p:nvPr>
        </p:nvSpPr>
        <p:spPr bwMode="auto">
          <a:xfrm>
            <a:off x="687587" y="4342192"/>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401411" name="Rectangle 3"/>
          <p:cNvSpPr>
            <a:spLocks noGrp="1" noChangeArrowheads="1"/>
          </p:cNvSpPr>
          <p:nvPr>
            <p:ph type="body" idx="1"/>
          </p:nvPr>
        </p:nvSpPr>
        <p:spPr bwMode="auto">
          <a:xfrm>
            <a:off x="687587" y="4342192"/>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403459" name="Rectangle 3"/>
          <p:cNvSpPr>
            <a:spLocks noGrp="1" noChangeArrowheads="1"/>
          </p:cNvSpPr>
          <p:nvPr>
            <p:ph type="body" idx="1"/>
          </p:nvPr>
        </p:nvSpPr>
        <p:spPr bwMode="auto">
          <a:xfrm>
            <a:off x="687587" y="4342192"/>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405507" name="Rectangle 3"/>
          <p:cNvSpPr>
            <a:spLocks noGrp="1" noChangeArrowheads="1"/>
          </p:cNvSpPr>
          <p:nvPr>
            <p:ph type="body" idx="1"/>
          </p:nvPr>
        </p:nvSpPr>
        <p:spPr bwMode="auto">
          <a:xfrm>
            <a:off x="687587" y="4342192"/>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446467" name="Rectangle 3"/>
          <p:cNvSpPr>
            <a:spLocks noGrp="1" noChangeArrowheads="1"/>
          </p:cNvSpPr>
          <p:nvPr>
            <p:ph type="body" idx="1"/>
          </p:nvPr>
        </p:nvSpPr>
        <p:spPr bwMode="auto">
          <a:xfrm>
            <a:off x="687587" y="4342192"/>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 we use 0.6 and 0.5 to calculate the probability of the sequence of heads and tails using both the coins. For coin 1, (0.6)^5 (0.4)^5 and (0.5)^5 (0.5)^5. We then normalize these values by (0.6)^5 (0.4)^5 /[(0.6)^5 (0.4)^5 + (0.5)^5 (0.5)^5] and (0.5)^5 (0.5)^5/[(0.6)^5 (0.4)^5 + (0.5)^5 (0.5)^5] and get 0.45 and 0.55. Then, we calculate the number of heads and tails again using 0.45 * 5 (heads) and 0.45 * 5 (tails) for coin 1 and 0.55 * 5 (heads) and 0.55 * 5 (tails) for coin 2. We repeat the same for all the sequences to get the number of heads and tails and then we calculate the new probabilities of the coins by number of heads/number of heads + tails, for both coins. </a:t>
            </a:r>
            <a:r>
              <a:rPr lang="en-US" sz="1200" kern="1200" smtClean="0">
                <a:solidFill>
                  <a:schemeClr val="tx1"/>
                </a:solidFill>
                <a:effectLst/>
                <a:latin typeface="+mn-lt"/>
                <a:ea typeface="+mn-ea"/>
                <a:cs typeface="+mn-cs"/>
              </a:rPr>
              <a:t>We repeat all the above steps until convergence.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15E6B5A-7EDB-A440-8BC0-538CE867C265}" type="slidenum">
              <a:rPr lang="en-US" smtClean="0"/>
              <a:t>65</a:t>
            </a:fld>
            <a:endParaRPr lang="en-US"/>
          </a:p>
        </p:txBody>
      </p:sp>
    </p:spTree>
    <p:extLst>
      <p:ext uri="{BB962C8B-B14F-4D97-AF65-F5344CB8AC3E}">
        <p14:creationId xmlns:p14="http://schemas.microsoft.com/office/powerpoint/2010/main" val="2913710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Given a real-world “Big data application”, how do you perform supervised learning. The key steps are: (1)</a:t>
            </a: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D58ABDC-3E3D-4C8A-B62A-32174D9FF54E}" type="slidenum">
              <a:rPr lang="en-US" altLang="en-US" smtClean="0"/>
              <a:pPr eaLnBrk="1" hangingPunct="1">
                <a:spcBef>
                  <a:spcPct val="0"/>
                </a:spcBef>
              </a:pPr>
              <a:t>75</a:t>
            </a:fld>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At the end of the day, some machine learning projects succeed and some fail. What makes the difference? Easily the most important factor is the features used. </a:t>
            </a: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DD06401-780F-4B46-8979-38408B5F6BEF}" type="slidenum">
              <a:rPr lang="en-US" altLang="en-US" smtClean="0"/>
              <a:pPr eaLnBrk="1" hangingPunct="1">
                <a:spcBef>
                  <a:spcPct val="0"/>
                </a:spcBef>
              </a:pPr>
              <a:t>76</a:t>
            </a:fld>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 number of correct results divided by all returned results</a:t>
            </a:r>
          </a:p>
          <a:p>
            <a:endParaRPr lang="en-US" dirty="0" smtClean="0"/>
          </a:p>
          <a:p>
            <a:r>
              <a:rPr lang="en-US" dirty="0" smtClean="0"/>
              <a:t>R</a:t>
            </a:r>
            <a:r>
              <a:rPr lang="en-US" baseline="0" dirty="0" smtClean="0"/>
              <a:t> = number of correct results divided by the number of results that should have been returned.</a:t>
            </a:r>
            <a:endParaRPr lang="en-US" dirty="0"/>
          </a:p>
        </p:txBody>
      </p:sp>
      <p:sp>
        <p:nvSpPr>
          <p:cNvPr id="4" name="Slide Number Placeholder 3"/>
          <p:cNvSpPr>
            <a:spLocks noGrp="1"/>
          </p:cNvSpPr>
          <p:nvPr>
            <p:ph type="sldNum" sz="quarter" idx="10"/>
          </p:nvPr>
        </p:nvSpPr>
        <p:spPr/>
        <p:txBody>
          <a:bodyPr/>
          <a:lstStyle/>
          <a:p>
            <a:pPr>
              <a:defRPr/>
            </a:pPr>
            <a:fld id="{5B0833AF-BE0D-439E-8818-BCD17FD42A1A}" type="slidenum">
              <a:rPr lang="en-US" smtClean="0"/>
              <a:pPr>
                <a:defRPr/>
              </a:pPr>
              <a:t>79</a:t>
            </a:fld>
            <a:endParaRPr lang="en-US"/>
          </a:p>
        </p:txBody>
      </p:sp>
    </p:spTree>
    <p:extLst>
      <p:ext uri="{BB962C8B-B14F-4D97-AF65-F5344CB8AC3E}">
        <p14:creationId xmlns:p14="http://schemas.microsoft.com/office/powerpoint/2010/main" val="5391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08D33FA2-5C8A-F545-B8C9-58738725CBFF}" type="slidenum">
              <a:rPr lang="en-US"/>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defRPr sz="2000">
                <a:solidFill>
                  <a:schemeClr val="tx1"/>
                </a:solidFill>
                <a:latin typeface="Arial" charset="0"/>
              </a:defRPr>
            </a:lvl1pPr>
            <a:lvl2pPr marL="730171" indent="-280835" defTabSz="914274" eaLnBrk="0" hangingPunct="0">
              <a:defRPr sz="2000">
                <a:solidFill>
                  <a:schemeClr val="tx1"/>
                </a:solidFill>
                <a:latin typeface="Arial" charset="0"/>
              </a:defRPr>
            </a:lvl2pPr>
            <a:lvl3pPr marL="1123340" indent="-224668" defTabSz="914274" eaLnBrk="0" hangingPunct="0">
              <a:defRPr sz="2000">
                <a:solidFill>
                  <a:schemeClr val="tx1"/>
                </a:solidFill>
                <a:latin typeface="Arial" charset="0"/>
              </a:defRPr>
            </a:lvl3pPr>
            <a:lvl4pPr marL="1572677" indent="-224668" defTabSz="914274" eaLnBrk="0" hangingPunct="0">
              <a:defRPr sz="2000">
                <a:solidFill>
                  <a:schemeClr val="tx1"/>
                </a:solidFill>
                <a:latin typeface="Arial" charset="0"/>
              </a:defRPr>
            </a:lvl4pPr>
            <a:lvl5pPr marL="2022013" indent="-224668" defTabSz="914274" eaLnBrk="0" hangingPunct="0">
              <a:defRPr sz="2000">
                <a:solidFill>
                  <a:schemeClr val="tx1"/>
                </a:solidFill>
                <a:latin typeface="Arial" charset="0"/>
              </a:defRPr>
            </a:lvl5pPr>
            <a:lvl6pPr marL="2471349" indent="-224668" defTabSz="914274" eaLnBrk="0" fontAlgn="base" hangingPunct="0">
              <a:spcBef>
                <a:spcPct val="0"/>
              </a:spcBef>
              <a:spcAft>
                <a:spcPct val="0"/>
              </a:spcAft>
              <a:defRPr sz="2000">
                <a:solidFill>
                  <a:schemeClr val="tx1"/>
                </a:solidFill>
                <a:latin typeface="Arial" charset="0"/>
              </a:defRPr>
            </a:lvl6pPr>
            <a:lvl7pPr marL="2920685" indent="-224668" defTabSz="914274" eaLnBrk="0" fontAlgn="base" hangingPunct="0">
              <a:spcBef>
                <a:spcPct val="0"/>
              </a:spcBef>
              <a:spcAft>
                <a:spcPct val="0"/>
              </a:spcAft>
              <a:defRPr sz="2000">
                <a:solidFill>
                  <a:schemeClr val="tx1"/>
                </a:solidFill>
                <a:latin typeface="Arial" charset="0"/>
              </a:defRPr>
            </a:lvl7pPr>
            <a:lvl8pPr marL="3370021" indent="-224668" defTabSz="914274" eaLnBrk="0" fontAlgn="base" hangingPunct="0">
              <a:spcBef>
                <a:spcPct val="0"/>
              </a:spcBef>
              <a:spcAft>
                <a:spcPct val="0"/>
              </a:spcAft>
              <a:defRPr sz="2000">
                <a:solidFill>
                  <a:schemeClr val="tx1"/>
                </a:solidFill>
                <a:latin typeface="Arial" charset="0"/>
              </a:defRPr>
            </a:lvl8pPr>
            <a:lvl9pPr marL="3819357" indent="-224668" defTabSz="914274" eaLnBrk="0" fontAlgn="base" hangingPunct="0">
              <a:spcBef>
                <a:spcPct val="0"/>
              </a:spcBef>
              <a:spcAft>
                <a:spcPct val="0"/>
              </a:spcAft>
              <a:defRPr sz="2000">
                <a:solidFill>
                  <a:schemeClr val="tx1"/>
                </a:solidFill>
                <a:latin typeface="Arial" charset="0"/>
              </a:defRPr>
            </a:lvl9pPr>
          </a:lstStyle>
          <a:p>
            <a:pPr eaLnBrk="1" hangingPunct="1"/>
            <a:fld id="{59779B10-C27D-46B4-8BBD-773611DBD8F9}" type="slidenum">
              <a:rPr lang="en-US" altLang="en-US" sz="1200"/>
              <a:pPr eaLnBrk="1" hangingPunct="1"/>
              <a:t>80</a:t>
            </a:fld>
            <a:endParaRPr lang="en-US"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Bias is a learner’s tendency to consistently learn the same wrong thing. Variance is the tendency to learn random things irrespective of the real signal.</a:t>
            </a: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51CBC80-3E74-4FE6-B76E-8DC2A3A5176D}" type="slidenum">
              <a:rPr lang="en-US" altLang="en-US" smtClean="0"/>
              <a:pPr eaLnBrk="1" hangingPunct="1">
                <a:spcBef>
                  <a:spcPct val="0"/>
                </a:spcBef>
              </a:pPr>
              <a:t>81</a:t>
            </a:fld>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Basically, what it means is that knowledge and data we have are not sufficient to completely determine the correct classifier and we run the risk of just hallucinating a classifier (or parts of it) that is not grounded in reality, and is simply encoding random quirks in the data.</a:t>
            </a:r>
          </a:p>
          <a:p>
            <a:endParaRPr lang="en-US" altLang="en-US" smtClean="0"/>
          </a:p>
          <a:p>
            <a:r>
              <a:rPr lang="en-US" altLang="en-US" smtClean="0"/>
              <a:t>Bias is a learner’s tendency to consistently learn the same wrong thing. Variance is the tendency to learn random things irrespective of the real signal.</a:t>
            </a:r>
          </a:p>
          <a:p>
            <a:endParaRPr lang="en-US" altLang="en-US" smtClean="0"/>
          </a:p>
          <a:p>
            <a:r>
              <a:rPr lang="en-US" altLang="en-US" smtClean="0"/>
              <a:t>The most popular one is adding a </a:t>
            </a:r>
            <a:r>
              <a:rPr lang="en-US" altLang="en-US" i="1" smtClean="0"/>
              <a:t>regularization term </a:t>
            </a:r>
            <a:r>
              <a:rPr lang="en-US" altLang="en-US" smtClean="0"/>
              <a:t>to the evaluation function. This can, for example, penalize classifiers with more structure, thereby favoring smaller ones with less room to overfit. Another option is to perform a statistical significance test like chi-square before adding new structure, to decide whether the distribution of the class really is different with and without this structure. These techniques are particularly useful when data is very scarce. Nevertheless, you should be skeptical of claims that a particular technique “solves” the overfitting problem. It’s easy to avoid overfitting (variance) by falling into the opposite error of underfitting (bias). Simultaneously avoiding both requires learning a perfect classifier, and short of knowing it in advance there is no single technique that will always do best (no free lunch).</a:t>
            </a:r>
          </a:p>
          <a:p>
            <a:endParaRPr lang="en-US" altLang="en-US" smtClean="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E90238B-5836-4937-A08C-BD02356EE4E7}" type="slidenum">
              <a:rPr lang="en-US" altLang="en-US" smtClean="0"/>
              <a:pPr eaLnBrk="1" hangingPunct="1">
                <a:spcBef>
                  <a:spcPct val="0"/>
                </a:spcBef>
              </a:pPr>
              <a:t>86</a:t>
            </a:fld>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Generalizing correctly becomes exponentially harder as the dimensionality (number of features) of the examples grows, because a fixed-size training set covers a dwindling fraction of the input space.</a:t>
            </a:r>
          </a:p>
          <a:p>
            <a:r>
              <a:rPr lang="en-US" altLang="en-US" smtClean="0"/>
              <a:t>Even with a moderate dimension of 100 and a huge training set of a trillion examples, the latter covers only a fraction of about 10</a:t>
            </a:r>
            <a:r>
              <a:rPr lang="en-US" altLang="en-US" baseline="30000" smtClean="0"/>
              <a:t>−18</a:t>
            </a:r>
            <a:r>
              <a:rPr lang="en-US" altLang="en-US" smtClean="0"/>
              <a:t> of the input space. This is what makes machine learning both necessary and hard.</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9992605-8101-4410-894A-81BB7208E574}" type="slidenum">
              <a:rPr lang="en-US" altLang="en-US" smtClean="0"/>
              <a:pPr eaLnBrk="1" hangingPunct="1">
                <a:spcBef>
                  <a:spcPct val="0"/>
                </a:spcBef>
              </a:pPr>
              <a:t>87</a:t>
            </a:fld>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AF0E0-3D89-40A5-918B-75BAF79808D5}"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1030120"/>
            <a:ext cx="6858000" cy="2901244"/>
          </a:xfrm>
          <a:prstGeom prst="rect">
            <a:avLst/>
          </a:prstGeom>
        </p:spPr>
        <p:txBody>
          <a:bodyPr anchor="ctr" anchorCtr="0"/>
          <a:lstStyle>
            <a:lvl1pPr algn="l">
              <a:defRPr sz="3600">
                <a:solidFill>
                  <a:schemeClr val="tx1"/>
                </a:solidFill>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1219200" y="4102813"/>
            <a:ext cx="6858000" cy="1541634"/>
          </a:xfrm>
          <a:prstGeom prst="rect">
            <a:avLst/>
          </a:prstGeom>
        </p:spPr>
        <p:txBody>
          <a:bodyPr anchor="ctr"/>
          <a:lstStyle>
            <a:lvl1pPr marL="0" indent="0" algn="l">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Master subtitle style</a:t>
            </a:r>
            <a:endParaRPr kumimoji="0" lang="en-US" dirty="0"/>
          </a:p>
        </p:txBody>
      </p:sp>
      <p:sp>
        <p:nvSpPr>
          <p:cNvPr id="21" name="Rectangle 20"/>
          <p:cNvSpPr/>
          <p:nvPr/>
        </p:nvSpPr>
        <p:spPr>
          <a:xfrm>
            <a:off x="904875" y="931341"/>
            <a:ext cx="7315200" cy="3051457"/>
          </a:xfrm>
          <a:prstGeom prst="rect">
            <a:avLst/>
          </a:prstGeom>
          <a:noFill/>
          <a:ln w="6350" cap="rnd" cmpd="sng" algn="ctr">
            <a:solidFill>
              <a:srgbClr val="800000"/>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4102813"/>
            <a:ext cx="7315200" cy="1541634"/>
          </a:xfrm>
          <a:prstGeom prst="rect">
            <a:avLst/>
          </a:prstGeom>
          <a:noFill/>
          <a:ln w="6350" cap="rnd" cmpd="sng" algn="ctr">
            <a:solidFill>
              <a:srgbClr val="072C6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14399" y="931341"/>
            <a:ext cx="219075" cy="3051457"/>
          </a:xfrm>
          <a:prstGeom prst="rect">
            <a:avLst/>
          </a:prstGeom>
          <a:solidFill>
            <a:srgbClr val="C0504D"/>
          </a:solidFill>
          <a:ln w="28575" cap="rnd" cmpd="sng" algn="ctr">
            <a:solidFill>
              <a:srgbClr val="800000"/>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4102813"/>
            <a:ext cx="219074" cy="1541634"/>
          </a:xfrm>
          <a:prstGeom prst="rect">
            <a:avLst/>
          </a:prstGeom>
          <a:solidFill>
            <a:schemeClr val="accent2"/>
          </a:solidFill>
          <a:ln w="28575" cap="rnd" cmpd="sng" algn="ctr">
            <a:solidFill>
              <a:schemeClr val="bg2">
                <a:lumMod val="2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2" name="Picture 1"/>
          <p:cNvPicPr>
            <a:picLocks noChangeAspect="1"/>
          </p:cNvPicPr>
          <p:nvPr userDrawn="1"/>
        </p:nvPicPr>
        <p:blipFill>
          <a:blip r:embed="rId2"/>
          <a:stretch>
            <a:fillRect/>
          </a:stretch>
        </p:blipFill>
        <p:spPr>
          <a:xfrm>
            <a:off x="3535738" y="5666375"/>
            <a:ext cx="2028817" cy="1191625"/>
          </a:xfrm>
          <a:prstGeom prst="rect">
            <a:avLst/>
          </a:prstGeom>
        </p:spPr>
      </p:pic>
    </p:spTree>
    <p:extLst>
      <p:ext uri="{BB962C8B-B14F-4D97-AF65-F5344CB8AC3E}">
        <p14:creationId xmlns:p14="http://schemas.microsoft.com/office/powerpoint/2010/main" val="519891074"/>
      </p:ext>
    </p:extLst>
  </p:cSld>
  <p:clrMapOvr>
    <a:masterClrMapping/>
  </p:clrMapOvr>
  <p:transition xmlns:p14="http://schemas.microsoft.com/office/powerpoint/2010/mai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3328831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652580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3072649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2714485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1277373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B96D544-EE38-4B73-AF11-2532E269400D}" type="slidenum">
              <a:rPr lang="en-US"/>
              <a:pPr/>
              <a:t>‹#›</a:t>
            </a:fld>
            <a:endParaRPr lang="en-US"/>
          </a:p>
        </p:txBody>
      </p:sp>
    </p:spTree>
    <p:extLst>
      <p:ext uri="{BB962C8B-B14F-4D97-AF65-F5344CB8AC3E}">
        <p14:creationId xmlns:p14="http://schemas.microsoft.com/office/powerpoint/2010/main" val="3511110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447800"/>
            <a:ext cx="40386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447800"/>
            <a:ext cx="4038600" cy="5257800"/>
          </a:xfrm>
        </p:spPr>
        <p:txBody>
          <a:bodyPr/>
          <a:lstStyle/>
          <a:p>
            <a:endParaRPr lang="en-US"/>
          </a:p>
        </p:txBody>
      </p:sp>
      <p:sp>
        <p:nvSpPr>
          <p:cNvPr id="5" name="Footer Placeholder 4"/>
          <p:cNvSpPr>
            <a:spLocks noGrp="1"/>
          </p:cNvSpPr>
          <p:nvPr>
            <p:ph type="ftr" sz="quarter" idx="10"/>
          </p:nvPr>
        </p:nvSpPr>
        <p:spPr>
          <a:xfrm>
            <a:off x="3124200" y="6403975"/>
            <a:ext cx="2895600" cy="457200"/>
          </a:xfrm>
          <a:prstGeom prst="rect">
            <a:avLst/>
          </a:prstGeom>
        </p:spPr>
        <p:txBody>
          <a:bodyPr/>
          <a:lstStyle>
            <a:lvl1pPr>
              <a:defRPr/>
            </a:lvl1pPr>
          </a:lstStyle>
          <a:p>
            <a:r>
              <a:rPr lang="en-US" smtClean="0"/>
              <a:t>©Carlos Guestrin 2005-2009</a:t>
            </a:r>
            <a:endParaRPr lang="en-US"/>
          </a:p>
        </p:txBody>
      </p:sp>
      <p:sp>
        <p:nvSpPr>
          <p:cNvPr id="6" name="Slide Number Placeholder 5"/>
          <p:cNvSpPr>
            <a:spLocks noGrp="1"/>
          </p:cNvSpPr>
          <p:nvPr>
            <p:ph type="sldNum" sz="quarter" idx="11"/>
          </p:nvPr>
        </p:nvSpPr>
        <p:spPr>
          <a:xfrm>
            <a:off x="6553200" y="6403975"/>
            <a:ext cx="2133600" cy="457200"/>
          </a:xfrm>
        </p:spPr>
        <p:txBody>
          <a:bodyPr/>
          <a:lstStyle>
            <a:lvl1pPr>
              <a:defRPr/>
            </a:lvl1pPr>
          </a:lstStyle>
          <a:p>
            <a:fld id="{CE5EFEEC-F124-4243-9A05-996E7916CEC4}" type="slidenum">
              <a:rPr lang="en-US"/>
              <a:pPr/>
              <a:t>‹#›</a:t>
            </a:fld>
            <a:endParaRPr lang="en-US"/>
          </a:p>
        </p:txBody>
      </p:sp>
      <p:sp>
        <p:nvSpPr>
          <p:cNvPr id="7" name="Date Placeholder 6"/>
          <p:cNvSpPr>
            <a:spLocks noGrp="1"/>
          </p:cNvSpPr>
          <p:nvPr>
            <p:ph type="dt" sz="half" idx="12"/>
          </p:nvPr>
        </p:nvSpPr>
        <p:spPr>
          <a:xfrm>
            <a:off x="457200" y="6400800"/>
            <a:ext cx="2133600" cy="476250"/>
          </a:xfrm>
          <a:prstGeom prst="rect">
            <a:avLst/>
          </a:prstGeom>
        </p:spPr>
        <p:txBody>
          <a:bodyPr/>
          <a:lstStyle>
            <a:lvl1pPr>
              <a:defRPr/>
            </a:lvl1pPr>
          </a:lstStyle>
          <a:p>
            <a:r>
              <a:rPr lang="en-US" smtClean="0"/>
              <a:t>©2005-2009 Carlos Guestrin</a:t>
            </a:r>
            <a:endParaRPr lang="en-US" dirty="0"/>
          </a:p>
        </p:txBody>
      </p:sp>
    </p:spTree>
    <p:extLst>
      <p:ext uri="{BB962C8B-B14F-4D97-AF65-F5344CB8AC3E}">
        <p14:creationId xmlns:p14="http://schemas.microsoft.com/office/powerpoint/2010/main" val="2674687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2163654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3238927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327650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330126" y="411223"/>
            <a:ext cx="8563570" cy="706562"/>
          </a:xfrm>
          <a:prstGeom prst="rect">
            <a:avLst/>
          </a:prstGeom>
        </p:spPr>
        <p:txBody>
          <a:bodyPr/>
          <a:lstStyle>
            <a:lvl1pPr algn="l">
              <a:defRPr b="1"/>
            </a:lvl1pPr>
          </a:lstStyle>
          <a:p>
            <a:r>
              <a:rPr lang="en-US" dirty="0" smtClean="0"/>
              <a:t>Click to edit Master title style</a:t>
            </a:r>
            <a:endParaRPr lang="en-US" dirty="0"/>
          </a:p>
        </p:txBody>
      </p:sp>
      <p:sp>
        <p:nvSpPr>
          <p:cNvPr id="3" name="Content Placeholder 2"/>
          <p:cNvSpPr>
            <a:spLocks noGrp="1"/>
          </p:cNvSpPr>
          <p:nvPr>
            <p:ph idx="1"/>
          </p:nvPr>
        </p:nvSpPr>
        <p:spPr>
          <a:xfrm>
            <a:off x="330127" y="1500187"/>
            <a:ext cx="8534570" cy="4711527"/>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arallelogram 4"/>
          <p:cNvSpPr/>
          <p:nvPr userDrawn="1"/>
        </p:nvSpPr>
        <p:spPr bwMode="auto">
          <a:xfrm>
            <a:off x="896649" y="6534467"/>
            <a:ext cx="8078019" cy="337096"/>
          </a:xfrm>
          <a:prstGeom prst="parallelogram">
            <a:avLst>
              <a:gd name="adj" fmla="val 102740"/>
            </a:avLst>
          </a:prstGeom>
          <a:solidFill>
            <a:srgbClr val="0080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125835" tIns="45661" rIns="91321" bIns="45661"/>
          <a:lstStyle/>
          <a:p>
            <a:pPr defTabSz="913227" fontAlgn="base">
              <a:spcBef>
                <a:spcPct val="0"/>
              </a:spcBef>
              <a:spcAft>
                <a:spcPct val="0"/>
              </a:spcAft>
              <a:defRPr/>
            </a:pPr>
            <a:endParaRPr lang="en-US" sz="2600" dirty="0">
              <a:solidFill>
                <a:srgbClr val="00ADEF"/>
              </a:solidFill>
              <a:latin typeface="Trebuchet MS"/>
              <a:sym typeface="Gill Sans" charset="0"/>
            </a:endParaRPr>
          </a:p>
        </p:txBody>
      </p:sp>
      <p:sp>
        <p:nvSpPr>
          <p:cNvPr id="10" name="Parallelogram 9"/>
          <p:cNvSpPr/>
          <p:nvPr userDrawn="1"/>
        </p:nvSpPr>
        <p:spPr bwMode="auto">
          <a:xfrm>
            <a:off x="-18975" y="6534467"/>
            <a:ext cx="805905" cy="337667"/>
          </a:xfrm>
          <a:prstGeom prst="parallelogram">
            <a:avLst>
              <a:gd name="adj" fmla="val 102740"/>
            </a:avLst>
          </a:prstGeom>
          <a:solidFill>
            <a:srgbClr val="800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125835" tIns="45661" rIns="91321" bIns="45661"/>
          <a:lstStyle/>
          <a:p>
            <a:pPr defTabSz="913227" fontAlgn="base">
              <a:spcBef>
                <a:spcPct val="0"/>
              </a:spcBef>
              <a:spcAft>
                <a:spcPct val="0"/>
              </a:spcAft>
              <a:defRPr/>
            </a:pPr>
            <a:endParaRPr lang="en-US" sz="2600" dirty="0">
              <a:solidFill>
                <a:srgbClr val="00ADEF"/>
              </a:solidFill>
              <a:latin typeface="Trebuchet MS"/>
              <a:sym typeface="Gill Sans" charset="0"/>
            </a:endParaRPr>
          </a:p>
        </p:txBody>
      </p:sp>
      <p:sp>
        <p:nvSpPr>
          <p:cNvPr id="13" name="TextBox 12"/>
          <p:cNvSpPr txBox="1"/>
          <p:nvPr userDrawn="1"/>
        </p:nvSpPr>
        <p:spPr>
          <a:xfrm>
            <a:off x="114300" y="6535564"/>
            <a:ext cx="532953" cy="307777"/>
          </a:xfrm>
          <a:prstGeom prst="rect">
            <a:avLst/>
          </a:prstGeom>
          <a:noFill/>
        </p:spPr>
        <p:txBody>
          <a:bodyPr wrap="square" rtlCol="0" anchor="ctr">
            <a:spAutoFit/>
          </a:bodyPr>
          <a:lstStyle/>
          <a:p>
            <a:pPr algn="ctr"/>
            <a:fld id="{2F93DDD8-79CE-DA4E-9E3E-15FCAAFFF66F}" type="slidenum">
              <a:rPr lang="en-US" sz="1400" smtClean="0">
                <a:solidFill>
                  <a:schemeClr val="bg1"/>
                </a:solidFill>
                <a:latin typeface="Trebuchet MS"/>
                <a:cs typeface="Trebuchet MS"/>
              </a:rPr>
              <a:pPr algn="ctr"/>
              <a:t>‹#›</a:t>
            </a:fld>
            <a:endParaRPr lang="en-US" sz="1400" dirty="0" smtClean="0">
              <a:solidFill>
                <a:schemeClr val="bg1"/>
              </a:solidFill>
              <a:latin typeface="Trebuchet MS"/>
              <a:cs typeface="Trebuchet MS"/>
            </a:endParaRPr>
          </a:p>
        </p:txBody>
      </p:sp>
    </p:spTree>
    <p:extLst>
      <p:ext uri="{BB962C8B-B14F-4D97-AF65-F5344CB8AC3E}">
        <p14:creationId xmlns:p14="http://schemas.microsoft.com/office/powerpoint/2010/main" val="1002592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3636699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25886803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53421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2136155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1351759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3654104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2990576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B0A3-8840-284D-A21D-E1101601D78A}" type="slidenum">
              <a:rPr lang="en-US" smtClean="0"/>
              <a:t>‹#›</a:t>
            </a:fld>
            <a:endParaRPr lang="en-US"/>
          </a:p>
        </p:txBody>
      </p:sp>
    </p:spTree>
    <p:extLst>
      <p:ext uri="{BB962C8B-B14F-4D97-AF65-F5344CB8AC3E}">
        <p14:creationId xmlns:p14="http://schemas.microsoft.com/office/powerpoint/2010/main" val="188169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8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0"/>
            <a:ext cx="9144000" cy="6858000"/>
          </a:xfrm>
          <a:prstGeom prst="rect">
            <a:avLst/>
          </a:prstGeom>
        </p:spPr>
        <p:txBody>
          <a:bodyPr vert="horz" anchor="ctr"/>
          <a:lstStyle>
            <a:lvl1pPr algn="ctr">
              <a:buNone/>
              <a:defRPr sz="5400" b="1" baseline="0">
                <a:latin typeface="+mj-lt"/>
              </a:defRPr>
            </a:lvl1pPr>
            <a:lvl2pPr algn="ctr">
              <a:defRPr/>
            </a:lvl2pPr>
            <a:lvl3pPr algn="ctr">
              <a:defRPr/>
            </a:lvl3pPr>
            <a:lvl4pPr algn="ctr">
              <a:defRPr/>
            </a:lvl4pPr>
            <a:lvl5pPr algn="ctr">
              <a:defRPr/>
            </a:lvl5pPr>
          </a:lstStyle>
          <a:p>
            <a:pPr lvl="0"/>
            <a:r>
              <a:rPr lang="en-US" dirty="0" smtClean="0"/>
              <a:t>Section Title</a:t>
            </a:r>
            <a:endParaRPr lang="en-US" dirty="0"/>
          </a:p>
        </p:txBody>
      </p:sp>
    </p:spTree>
    <p:extLst>
      <p:ext uri="{BB962C8B-B14F-4D97-AF65-F5344CB8AC3E}">
        <p14:creationId xmlns:p14="http://schemas.microsoft.com/office/powerpoint/2010/main" val="2214511920"/>
      </p:ext>
    </p:extLst>
  </p:cSld>
  <p:clrMapOvr>
    <a:overrideClrMapping bg1="dk1" tx1="lt1" bg2="dk2" tx2="lt2" accent1="accent1" accent2="accent2" accent3="accent3" accent4="accent4" accent5="accent5" accent6="accent6" hlink="hlink" folHlink="folHlink"/>
  </p:clrMapOvr>
  <p:transition xmlns:p14="http://schemas.microsoft.com/office/powerpoint/2010/mai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91767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267366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2773012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1801534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196685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08D83E-C0AD-AD47-859D-468A8BC51DA1}" type="slidenum">
              <a:rPr lang="en-US" smtClean="0"/>
              <a:t>‹#›</a:t>
            </a:fld>
            <a:endParaRPr lang="en-US"/>
          </a:p>
        </p:txBody>
      </p:sp>
    </p:spTree>
    <p:extLst>
      <p:ext uri="{BB962C8B-B14F-4D97-AF65-F5344CB8AC3E}">
        <p14:creationId xmlns:p14="http://schemas.microsoft.com/office/powerpoint/2010/main" val="41780293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8D83E-C0AD-AD47-859D-468A8BC51DA1}" type="slidenum">
              <a:rPr lang="en-US" smtClean="0"/>
              <a:t>‹#›</a:t>
            </a:fld>
            <a:endParaRPr lang="en-US"/>
          </a:p>
        </p:txBody>
      </p:sp>
    </p:spTree>
    <p:extLst>
      <p:ext uri="{BB962C8B-B14F-4D97-AF65-F5344CB8AC3E}">
        <p14:creationId xmlns:p14="http://schemas.microsoft.com/office/powerpoint/2010/main" val="209680968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75" r:id="rId15"/>
    <p:sldLayoutId id="2147483676" r:id="rId16"/>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AB0A3-8840-284D-A21D-E1101601D78A}" type="slidenum">
              <a:rPr lang="en-US" smtClean="0"/>
              <a:t>‹#›</a:t>
            </a:fld>
            <a:endParaRPr lang="en-US"/>
          </a:p>
        </p:txBody>
      </p:sp>
    </p:spTree>
    <p:extLst>
      <p:ext uri="{BB962C8B-B14F-4D97-AF65-F5344CB8AC3E}">
        <p14:creationId xmlns:p14="http://schemas.microsoft.com/office/powerpoint/2010/main" val="389336756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6.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jpeg"/><Relationship Id="rId10"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jpeg"/><Relationship Id="rId10"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jpeg"/><Relationship Id="rId10"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5.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tags" Target="../tags/tag3.xml"/><Relationship Id="rId2"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9.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4.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4400" dirty="0"/>
              <a:t>Introduction to Machine Learning: CS 436/580L</a:t>
            </a:r>
            <a:br>
              <a:rPr lang="en-US" sz="4400" dirty="0"/>
            </a:br>
            <a:r>
              <a:rPr lang="en-US" sz="4400" b="1" dirty="0" smtClean="0">
                <a:solidFill>
                  <a:srgbClr val="CD0000"/>
                </a:solidFill>
              </a:rPr>
              <a:t>Clustering</a:t>
            </a:r>
            <a:endParaRPr lang="en-US" sz="4800" b="1" dirty="0">
              <a:solidFill>
                <a:srgbClr val="CD0000"/>
              </a:solidFill>
            </a:endParaRPr>
          </a:p>
        </p:txBody>
      </p:sp>
      <p:sp>
        <p:nvSpPr>
          <p:cNvPr id="3" name="Subtitle 2"/>
          <p:cNvSpPr>
            <a:spLocks noGrp="1"/>
          </p:cNvSpPr>
          <p:nvPr>
            <p:ph type="subTitle" idx="1"/>
          </p:nvPr>
        </p:nvSpPr>
        <p:spPr>
          <a:xfrm>
            <a:off x="1219200" y="4126195"/>
            <a:ext cx="6858000" cy="1541634"/>
          </a:xfrm>
        </p:spPr>
        <p:txBody>
          <a:bodyPr>
            <a:normAutofit/>
          </a:bodyPr>
          <a:lstStyle/>
          <a:p>
            <a:pPr algn="ctr"/>
            <a:r>
              <a:rPr lang="en-US" sz="3200" dirty="0"/>
              <a:t>Instructor: Arti Ramesh</a:t>
            </a:r>
          </a:p>
          <a:p>
            <a:pPr algn="ctr"/>
            <a:r>
              <a:rPr lang="en-US" sz="3200" dirty="0"/>
              <a:t>Binghamton University</a:t>
            </a:r>
          </a:p>
        </p:txBody>
      </p:sp>
    </p:spTree>
    <p:extLst>
      <p:ext uri="{BB962C8B-B14F-4D97-AF65-F5344CB8AC3E}">
        <p14:creationId xmlns:p14="http://schemas.microsoft.com/office/powerpoint/2010/main" val="227998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K-means clustering: Example</a:t>
            </a:r>
            <a:endParaRPr lang="en-US" dirty="0"/>
          </a:p>
        </p:txBody>
      </p:sp>
      <p:sp>
        <p:nvSpPr>
          <p:cNvPr id="7" name="Content Placeholder 6"/>
          <p:cNvSpPr>
            <a:spLocks noGrp="1"/>
          </p:cNvSpPr>
          <p:nvPr>
            <p:ph idx="1"/>
          </p:nvPr>
        </p:nvSpPr>
        <p:spPr>
          <a:xfrm>
            <a:off x="5229225" y="1500187"/>
            <a:ext cx="3635472" cy="4711527"/>
          </a:xfrm>
        </p:spPr>
        <p:txBody>
          <a:bodyPr/>
          <a:lstStyle/>
          <a:p>
            <a:pPr marL="0" lvl="2" indent="0">
              <a:buNone/>
            </a:pPr>
            <a:r>
              <a:rPr lang="en-US" dirty="0" smtClean="0">
                <a:latin typeface="Arial" charset="0"/>
              </a:rPr>
              <a:t>Iterative Step 1</a:t>
            </a:r>
          </a:p>
          <a:p>
            <a:pPr marL="342900" lvl="2" indent="-342900"/>
            <a:r>
              <a:rPr lang="en-US" dirty="0" smtClean="0">
                <a:latin typeface="Arial" charset="0"/>
              </a:rPr>
              <a:t>Assign </a:t>
            </a:r>
            <a:r>
              <a:rPr lang="en-US" dirty="0">
                <a:latin typeface="Arial" charset="0"/>
              </a:rPr>
              <a:t>data instances to closest cluster center</a:t>
            </a:r>
          </a:p>
          <a:p>
            <a:pPr marL="0" indent="0">
              <a:buNone/>
            </a:pPr>
            <a:endParaRPr lang="en-US" dirty="0"/>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10</a:t>
            </a:fld>
            <a:endParaRPr lang="en-US"/>
          </a:p>
        </p:txBody>
      </p:sp>
      <p:pic>
        <p:nvPicPr>
          <p:cNvPr id="2050" name="Picture 2" descr="http://research.microsoft.com/en-us/um/people/cmbishop/prml/prmlfigs-jpg/Figure9.1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01410"/>
            <a:ext cx="507682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2466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K-means clustering: Example</a:t>
            </a:r>
            <a:endParaRPr lang="en-US" dirty="0"/>
          </a:p>
        </p:txBody>
      </p:sp>
      <p:sp>
        <p:nvSpPr>
          <p:cNvPr id="8" name="Content Placeholder 6"/>
          <p:cNvSpPr>
            <a:spLocks noGrp="1"/>
          </p:cNvSpPr>
          <p:nvPr>
            <p:ph idx="1"/>
          </p:nvPr>
        </p:nvSpPr>
        <p:spPr>
          <a:xfrm>
            <a:off x="5253341" y="1500187"/>
            <a:ext cx="3611355" cy="4711527"/>
          </a:xfrm>
        </p:spPr>
        <p:txBody>
          <a:bodyPr/>
          <a:lstStyle/>
          <a:p>
            <a:pPr marL="0" lvl="2" indent="0">
              <a:buNone/>
            </a:pPr>
            <a:r>
              <a:rPr lang="en-US" dirty="0" smtClean="0">
                <a:latin typeface="Arial" charset="0"/>
              </a:rPr>
              <a:t>Iterative Step 2</a:t>
            </a:r>
          </a:p>
          <a:p>
            <a:pPr marL="342900" lvl="2" indent="-342900"/>
            <a:r>
              <a:rPr lang="en-US" dirty="0" smtClean="0">
                <a:latin typeface="Arial" charset="0"/>
              </a:rPr>
              <a:t>Change the cluster center to the average of the assigned points</a:t>
            </a:r>
          </a:p>
          <a:p>
            <a:pPr marL="0" indent="0">
              <a:buNone/>
            </a:pPr>
            <a:endParaRPr lang="en-US" dirty="0"/>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11</a:t>
            </a:fld>
            <a:endParaRPr lang="en-US"/>
          </a:p>
        </p:txBody>
      </p:sp>
      <p:pic>
        <p:nvPicPr>
          <p:cNvPr id="7170" name="Picture 2" descr="http://research.microsoft.com/en-us/um/people/cmbishop/prml/prmlfigs-jpg/Figure9.1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17" y="1395358"/>
            <a:ext cx="507682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76643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K-means clustering: Example</a:t>
            </a:r>
            <a:endParaRPr lang="en-US" dirty="0"/>
          </a:p>
        </p:txBody>
      </p:sp>
      <p:sp>
        <p:nvSpPr>
          <p:cNvPr id="7" name="Content Placeholder 6"/>
          <p:cNvSpPr>
            <a:spLocks noGrp="1"/>
          </p:cNvSpPr>
          <p:nvPr>
            <p:ph idx="1"/>
          </p:nvPr>
        </p:nvSpPr>
        <p:spPr/>
        <p:txBody>
          <a:bodyPr/>
          <a:lstStyle/>
          <a:p>
            <a:r>
              <a:rPr lang="en-US" dirty="0" smtClean="0"/>
              <a:t>Repeat until convergence</a:t>
            </a:r>
            <a:endParaRPr lang="en-US" dirty="0"/>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12</a:t>
            </a:fld>
            <a:endParaRPr lang="en-US"/>
          </a:p>
        </p:txBody>
      </p:sp>
      <p:pic>
        <p:nvPicPr>
          <p:cNvPr id="6146" name="Picture 2" descr="http://research.microsoft.com/en-us/um/people/cmbishop/prml/prmlfigs-jpg/Figure9.1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80" y="1279524"/>
            <a:ext cx="507682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2311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K-means clustering: Example</a:t>
            </a:r>
            <a:endParaRPr lang="en-US" dirty="0"/>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13</a:t>
            </a:fld>
            <a:endParaRPr lang="en-US"/>
          </a:p>
        </p:txBody>
      </p:sp>
      <p:pic>
        <p:nvPicPr>
          <p:cNvPr id="5122" name="Picture 2" descr="http://research.microsoft.com/en-us/um/people/cmbishop/prml/prmlfigs-jpg/Figure9.1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222" y="1258895"/>
            <a:ext cx="507682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15931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K-means clustering: Example</a:t>
            </a:r>
            <a:endParaRPr lang="en-US" dirty="0"/>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14</a:t>
            </a:fld>
            <a:endParaRPr lang="en-US"/>
          </a:p>
        </p:txBody>
      </p:sp>
      <p:pic>
        <p:nvPicPr>
          <p:cNvPr id="4098" name="Picture 2" descr="http://research.microsoft.com/en-us/um/people/cmbishop/prml/prmlfigs-jpg/Figure9.1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578" y="1117785"/>
            <a:ext cx="507682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55394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K-means clustering: Example</a:t>
            </a:r>
            <a:endParaRPr lang="en-US" dirty="0"/>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15</a:t>
            </a:fld>
            <a:endParaRPr lang="en-US"/>
          </a:p>
        </p:txBody>
      </p:sp>
      <p:pic>
        <p:nvPicPr>
          <p:cNvPr id="3074" name="Picture 2" descr="http://research.microsoft.com/en-us/um/people/cmbishop/prml/prmlfigs-jpg/Figure9.1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79524"/>
            <a:ext cx="507682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26121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fontScale="90000"/>
          </a:bodyPr>
          <a:lstStyle/>
          <a:p>
            <a:r>
              <a:rPr lang="en-US" dirty="0">
                <a:solidFill>
                  <a:srgbClr val="000000"/>
                </a:solidFill>
              </a:rPr>
              <a:t>K-Means Example</a:t>
            </a:r>
          </a:p>
        </p:txBody>
      </p:sp>
      <p:pic>
        <p:nvPicPr>
          <p:cNvPr id="53252" name="Picture 4" descr="km01"/>
          <p:cNvPicPr>
            <a:picLocks noChangeAspect="1" noChangeArrowheads="1"/>
          </p:cNvPicPr>
          <p:nvPr/>
        </p:nvPicPr>
        <p:blipFill>
          <a:blip r:embed="rId3" cstate="screen">
            <a:extLst>
              <a:ext uri="{28A0092B-C50C-407E-A947-70E740481C1C}">
                <a14:useLocalDpi xmlns:a14="http://schemas.microsoft.com/office/drawing/2010/main"/>
              </a:ext>
            </a:extLst>
          </a:blip>
          <a:srcRect l="7663" t="7434" r="4204" b="3355"/>
          <a:stretch>
            <a:fillRect/>
          </a:stretch>
        </p:blipFill>
        <p:spPr bwMode="auto">
          <a:xfrm>
            <a:off x="2133600" y="1371600"/>
            <a:ext cx="4641589" cy="484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885" name="Picture 5" descr="km02"/>
          <p:cNvPicPr>
            <a:picLocks noChangeAspect="1" noChangeArrowheads="1"/>
          </p:cNvPicPr>
          <p:nvPr/>
        </p:nvPicPr>
        <p:blipFill>
          <a:blip r:embed="rId4" cstate="screen">
            <a:extLst>
              <a:ext uri="{28A0092B-C50C-407E-A947-70E740481C1C}">
                <a14:useLocalDpi xmlns:a14="http://schemas.microsoft.com/office/drawing/2010/main"/>
              </a:ext>
            </a:extLst>
          </a:blip>
          <a:srcRect l="3831" t="7434" r="4204" b="3355"/>
          <a:stretch>
            <a:fillRect/>
          </a:stretch>
        </p:blipFill>
        <p:spPr bwMode="auto">
          <a:xfrm>
            <a:off x="1905000" y="1371600"/>
            <a:ext cx="4843398" cy="48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886" name="Picture 6" descr="km03"/>
          <p:cNvPicPr>
            <a:picLocks noChangeAspect="1" noChangeArrowheads="1"/>
          </p:cNvPicPr>
          <p:nvPr/>
        </p:nvPicPr>
        <p:blipFill>
          <a:blip r:embed="rId5" cstate="screen">
            <a:extLst>
              <a:ext uri="{28A0092B-C50C-407E-A947-70E740481C1C}">
                <a14:useLocalDpi xmlns:a14="http://schemas.microsoft.com/office/drawing/2010/main"/>
              </a:ext>
            </a:extLst>
          </a:blip>
          <a:srcRect l="3831" t="7434" r="4204" b="3355"/>
          <a:stretch>
            <a:fillRect/>
          </a:stretch>
        </p:blipFill>
        <p:spPr bwMode="auto">
          <a:xfrm>
            <a:off x="1905000" y="1371600"/>
            <a:ext cx="4843398" cy="48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887" name="Picture 7" descr="km04"/>
          <p:cNvPicPr>
            <a:picLocks noChangeAspect="1" noChangeArrowheads="1"/>
          </p:cNvPicPr>
          <p:nvPr/>
        </p:nvPicPr>
        <p:blipFill>
          <a:blip r:embed="rId6" cstate="screen">
            <a:extLst>
              <a:ext uri="{28A0092B-C50C-407E-A947-70E740481C1C}">
                <a14:useLocalDpi xmlns:a14="http://schemas.microsoft.com/office/drawing/2010/main"/>
              </a:ext>
            </a:extLst>
          </a:blip>
          <a:srcRect l="3831" t="7434" r="4204" b="3355"/>
          <a:stretch>
            <a:fillRect/>
          </a:stretch>
        </p:blipFill>
        <p:spPr bwMode="auto">
          <a:xfrm>
            <a:off x="1905000" y="1371600"/>
            <a:ext cx="4843398" cy="48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888" name="Picture 8" descr="km05"/>
          <p:cNvPicPr>
            <a:picLocks noChangeAspect="1" noChangeArrowheads="1"/>
          </p:cNvPicPr>
          <p:nvPr/>
        </p:nvPicPr>
        <p:blipFill>
          <a:blip r:embed="rId7" cstate="screen">
            <a:extLst>
              <a:ext uri="{28A0092B-C50C-407E-A947-70E740481C1C}">
                <a14:useLocalDpi xmlns:a14="http://schemas.microsoft.com/office/drawing/2010/main"/>
              </a:ext>
            </a:extLst>
          </a:blip>
          <a:srcRect l="3831" t="7434" r="4204" b="3355"/>
          <a:stretch>
            <a:fillRect/>
          </a:stretch>
        </p:blipFill>
        <p:spPr bwMode="auto">
          <a:xfrm>
            <a:off x="1905000" y="1371600"/>
            <a:ext cx="4843398" cy="48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889" name="Picture 9" descr="km06"/>
          <p:cNvPicPr>
            <a:picLocks noChangeAspect="1" noChangeArrowheads="1"/>
          </p:cNvPicPr>
          <p:nvPr/>
        </p:nvPicPr>
        <p:blipFill>
          <a:blip r:embed="rId8" cstate="screen">
            <a:extLst>
              <a:ext uri="{28A0092B-C50C-407E-A947-70E740481C1C}">
                <a14:useLocalDpi xmlns:a14="http://schemas.microsoft.com/office/drawing/2010/main"/>
              </a:ext>
            </a:extLst>
          </a:blip>
          <a:srcRect l="3831" t="7434" r="2927" b="3355"/>
          <a:stretch>
            <a:fillRect/>
          </a:stretch>
        </p:blipFill>
        <p:spPr bwMode="auto">
          <a:xfrm>
            <a:off x="1905000" y="1371600"/>
            <a:ext cx="4910667" cy="48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890" name="Picture 10" descr="km07"/>
          <p:cNvPicPr>
            <a:picLocks noChangeAspect="1" noChangeArrowheads="1"/>
          </p:cNvPicPr>
          <p:nvPr/>
        </p:nvPicPr>
        <p:blipFill>
          <a:blip r:embed="rId9" cstate="screen">
            <a:extLst>
              <a:ext uri="{28A0092B-C50C-407E-A947-70E740481C1C}">
                <a14:useLocalDpi xmlns:a14="http://schemas.microsoft.com/office/drawing/2010/main"/>
              </a:ext>
            </a:extLst>
          </a:blip>
          <a:srcRect l="3831" t="7434" r="4204" b="3355"/>
          <a:stretch>
            <a:fillRect/>
          </a:stretch>
        </p:blipFill>
        <p:spPr bwMode="auto">
          <a:xfrm>
            <a:off x="1905000" y="1371600"/>
            <a:ext cx="4843398" cy="48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891" name="Picture 11" descr="km08"/>
          <p:cNvPicPr>
            <a:picLocks noChangeAspect="1" noChangeArrowheads="1"/>
          </p:cNvPicPr>
          <p:nvPr/>
        </p:nvPicPr>
        <p:blipFill>
          <a:blip r:embed="rId10" cstate="screen">
            <a:extLst>
              <a:ext uri="{28A0092B-C50C-407E-A947-70E740481C1C}">
                <a14:useLocalDpi xmlns:a14="http://schemas.microsoft.com/office/drawing/2010/main"/>
              </a:ext>
            </a:extLst>
          </a:blip>
          <a:srcRect l="3831" t="7434" r="4204" b="3355"/>
          <a:stretch>
            <a:fillRect/>
          </a:stretch>
        </p:blipFill>
        <p:spPr bwMode="auto">
          <a:xfrm>
            <a:off x="1905000" y="1371600"/>
            <a:ext cx="4843398" cy="48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892" name="Picture 12" descr="km09"/>
          <p:cNvPicPr>
            <a:picLocks noChangeAspect="1" noChangeArrowheads="1"/>
          </p:cNvPicPr>
          <p:nvPr/>
        </p:nvPicPr>
        <p:blipFill>
          <a:blip r:embed="rId11" cstate="screen">
            <a:extLst>
              <a:ext uri="{28A0092B-C50C-407E-A947-70E740481C1C}">
                <a14:useLocalDpi xmlns:a14="http://schemas.microsoft.com/office/drawing/2010/main"/>
              </a:ext>
            </a:extLst>
          </a:blip>
          <a:srcRect l="3831" t="7434" r="4204" b="3355"/>
          <a:stretch>
            <a:fillRect/>
          </a:stretch>
        </p:blipFill>
        <p:spPr bwMode="auto">
          <a:xfrm>
            <a:off x="1905000" y="1371600"/>
            <a:ext cx="4843398" cy="48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893" name="Picture 13" descr="km10"/>
          <p:cNvPicPr>
            <a:picLocks noChangeAspect="1" noChangeArrowheads="1"/>
          </p:cNvPicPr>
          <p:nvPr/>
        </p:nvPicPr>
        <p:blipFill>
          <a:blip r:embed="rId12" cstate="screen">
            <a:extLst>
              <a:ext uri="{28A0092B-C50C-407E-A947-70E740481C1C}">
                <a14:useLocalDpi xmlns:a14="http://schemas.microsoft.com/office/drawing/2010/main"/>
              </a:ext>
            </a:extLst>
          </a:blip>
          <a:srcRect l="3831" t="7434" r="2927" b="3355"/>
          <a:stretch>
            <a:fillRect/>
          </a:stretch>
        </p:blipFill>
        <p:spPr bwMode="auto">
          <a:xfrm>
            <a:off x="1905000" y="1371600"/>
            <a:ext cx="4910667" cy="48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38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8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88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288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40289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028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0289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02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sz="3600" dirty="0">
                <a:solidFill>
                  <a:srgbClr val="000000"/>
                </a:solidFill>
              </a:rPr>
              <a:t>Example: K-</a:t>
            </a:r>
            <a:r>
              <a:rPr lang="en-US" sz="3600" dirty="0" smtClean="0">
                <a:solidFill>
                  <a:srgbClr val="000000"/>
                </a:solidFill>
              </a:rPr>
              <a:t>Means for Segmentation</a:t>
            </a:r>
            <a:endParaRPr lang="en-US" sz="3600" dirty="0">
              <a:solidFill>
                <a:srgbClr val="000000"/>
              </a:solidFill>
            </a:endParaRPr>
          </a:p>
        </p:txBody>
      </p:sp>
      <p:pic>
        <p:nvPicPr>
          <p:cNvPr id="3" name="Picture 2" descr="Figure9.3a.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47800"/>
            <a:ext cx="1625600" cy="1981200"/>
          </a:xfrm>
          <a:prstGeom prst="rect">
            <a:avLst/>
          </a:prstGeom>
        </p:spPr>
      </p:pic>
      <p:pic>
        <p:nvPicPr>
          <p:cNvPr id="4" name="Picture 3" descr="Figure9.3b.pd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0800" y="1447800"/>
            <a:ext cx="1625600" cy="1981200"/>
          </a:xfrm>
          <a:prstGeom prst="rect">
            <a:avLst/>
          </a:prstGeom>
        </p:spPr>
      </p:pic>
      <p:pic>
        <p:nvPicPr>
          <p:cNvPr id="5" name="Picture 4" descr="Figure9.3c.pd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76800" y="1447800"/>
            <a:ext cx="1625600" cy="1981200"/>
          </a:xfrm>
          <a:prstGeom prst="rect">
            <a:avLst/>
          </a:prstGeom>
        </p:spPr>
      </p:pic>
      <p:pic>
        <p:nvPicPr>
          <p:cNvPr id="6" name="Picture 5" descr="Figure9.3d.pd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8000" y="1447800"/>
            <a:ext cx="1625600" cy="1981200"/>
          </a:xfrm>
          <a:prstGeom prst="rect">
            <a:avLst/>
          </a:prstGeom>
        </p:spPr>
      </p:pic>
      <p:pic>
        <p:nvPicPr>
          <p:cNvPr id="7" name="Picture 6" descr="Figure9.3e.pdf"/>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000" y="3886200"/>
            <a:ext cx="1625600" cy="1981200"/>
          </a:xfrm>
          <a:prstGeom prst="rect">
            <a:avLst/>
          </a:prstGeom>
        </p:spPr>
      </p:pic>
      <p:pic>
        <p:nvPicPr>
          <p:cNvPr id="8" name="Picture 7" descr="Figure9.3f.pdf"/>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90800" y="3810000"/>
            <a:ext cx="1625600" cy="1981200"/>
          </a:xfrm>
          <a:prstGeom prst="rect">
            <a:avLst/>
          </a:prstGeom>
        </p:spPr>
      </p:pic>
      <p:pic>
        <p:nvPicPr>
          <p:cNvPr id="9" name="Picture 8" descr="Figure9.3g.pdf"/>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76800" y="3810000"/>
            <a:ext cx="1625600" cy="1981200"/>
          </a:xfrm>
          <a:prstGeom prst="rect">
            <a:avLst/>
          </a:prstGeom>
        </p:spPr>
      </p:pic>
      <p:pic>
        <p:nvPicPr>
          <p:cNvPr id="10" name="Picture 9" descr="Figure9.3h.pdf"/>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58000" y="3810000"/>
            <a:ext cx="1625600" cy="1981200"/>
          </a:xfrm>
          <a:prstGeom prst="rect">
            <a:avLst/>
          </a:prstGeom>
        </p:spPr>
      </p:pic>
      <p:sp>
        <p:nvSpPr>
          <p:cNvPr id="2" name="TextBox 1"/>
          <p:cNvSpPr txBox="1"/>
          <p:nvPr/>
        </p:nvSpPr>
        <p:spPr>
          <a:xfrm>
            <a:off x="990600" y="1295400"/>
            <a:ext cx="648159" cy="400110"/>
          </a:xfrm>
          <a:prstGeom prst="rect">
            <a:avLst/>
          </a:prstGeom>
          <a:solidFill>
            <a:schemeClr val="bg1"/>
          </a:solidFill>
        </p:spPr>
        <p:txBody>
          <a:bodyPr wrap="none" rtlCol="0">
            <a:spAutoFit/>
          </a:bodyPr>
          <a:lstStyle/>
          <a:p>
            <a:r>
              <a:rPr lang="en-US" sz="2000" dirty="0" smtClean="0"/>
              <a:t>K=2</a:t>
            </a:r>
            <a:endParaRPr lang="en-US" sz="2000" dirty="0"/>
          </a:p>
        </p:txBody>
      </p:sp>
      <p:sp>
        <p:nvSpPr>
          <p:cNvPr id="14" name="TextBox 13"/>
          <p:cNvSpPr txBox="1"/>
          <p:nvPr/>
        </p:nvSpPr>
        <p:spPr>
          <a:xfrm>
            <a:off x="7239000" y="1295400"/>
            <a:ext cx="1068447" cy="400110"/>
          </a:xfrm>
          <a:prstGeom prst="rect">
            <a:avLst/>
          </a:prstGeom>
          <a:solidFill>
            <a:schemeClr val="bg1"/>
          </a:solidFill>
        </p:spPr>
        <p:txBody>
          <a:bodyPr wrap="none" rtlCol="0">
            <a:spAutoFit/>
          </a:bodyPr>
          <a:lstStyle/>
          <a:p>
            <a:r>
              <a:rPr lang="en-US" sz="2000" dirty="0" smtClean="0"/>
              <a:t>Original</a:t>
            </a:r>
            <a:endParaRPr lang="en-US" sz="2000" dirty="0"/>
          </a:p>
        </p:txBody>
      </p:sp>
      <p:sp>
        <p:nvSpPr>
          <p:cNvPr id="11" name="Rectangle 10"/>
          <p:cNvSpPr/>
          <p:nvPr/>
        </p:nvSpPr>
        <p:spPr>
          <a:xfrm>
            <a:off x="2514600" y="1219200"/>
            <a:ext cx="3962400" cy="4800600"/>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2500744" y="1447800"/>
            <a:ext cx="4357255" cy="2677656"/>
          </a:xfrm>
          <a:prstGeom prst="rect">
            <a:avLst/>
          </a:prstGeom>
          <a:noFill/>
        </p:spPr>
        <p:txBody>
          <a:bodyPr wrap="square" rtlCol="0">
            <a:spAutoFit/>
          </a:bodyPr>
          <a:lstStyle/>
          <a:p>
            <a:r>
              <a:rPr lang="en-US" sz="2800" b="1" dirty="0" smtClean="0"/>
              <a:t>Goal of Segmentation is to partition an image into regions each of which has reasonably homogenous visual appearance.</a:t>
            </a:r>
            <a:endParaRPr lang="en-US" sz="2800" b="1" dirty="0"/>
          </a:p>
        </p:txBody>
      </p:sp>
    </p:spTree>
    <p:extLst>
      <p:ext uri="{BB962C8B-B14F-4D97-AF65-F5344CB8AC3E}">
        <p14:creationId xmlns:p14="http://schemas.microsoft.com/office/powerpoint/2010/main" val="2805073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sz="3600" dirty="0">
                <a:solidFill>
                  <a:srgbClr val="000000"/>
                </a:solidFill>
              </a:rPr>
              <a:t>Example: K-</a:t>
            </a:r>
            <a:r>
              <a:rPr lang="en-US" sz="3600" dirty="0" smtClean="0">
                <a:solidFill>
                  <a:srgbClr val="000000"/>
                </a:solidFill>
              </a:rPr>
              <a:t>Means for Segmentation</a:t>
            </a:r>
            <a:endParaRPr lang="en-US" sz="3600" dirty="0">
              <a:solidFill>
                <a:srgbClr val="000000"/>
              </a:solidFill>
            </a:endParaRPr>
          </a:p>
        </p:txBody>
      </p:sp>
      <p:pic>
        <p:nvPicPr>
          <p:cNvPr id="3" name="Picture 2" descr="Figure9.3a.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47800"/>
            <a:ext cx="1625600" cy="1981200"/>
          </a:xfrm>
          <a:prstGeom prst="rect">
            <a:avLst/>
          </a:prstGeom>
        </p:spPr>
      </p:pic>
      <p:pic>
        <p:nvPicPr>
          <p:cNvPr id="4" name="Picture 3" descr="Figure9.3b.pd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0800" y="1447800"/>
            <a:ext cx="1625600" cy="1981200"/>
          </a:xfrm>
          <a:prstGeom prst="rect">
            <a:avLst/>
          </a:prstGeom>
        </p:spPr>
      </p:pic>
      <p:pic>
        <p:nvPicPr>
          <p:cNvPr id="5" name="Picture 4" descr="Figure9.3c.pd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76800" y="1447800"/>
            <a:ext cx="1625600" cy="1981200"/>
          </a:xfrm>
          <a:prstGeom prst="rect">
            <a:avLst/>
          </a:prstGeom>
        </p:spPr>
      </p:pic>
      <p:pic>
        <p:nvPicPr>
          <p:cNvPr id="6" name="Picture 5" descr="Figure9.3d.pd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8000" y="1447800"/>
            <a:ext cx="1625600" cy="1981200"/>
          </a:xfrm>
          <a:prstGeom prst="rect">
            <a:avLst/>
          </a:prstGeom>
        </p:spPr>
      </p:pic>
      <p:pic>
        <p:nvPicPr>
          <p:cNvPr id="7" name="Picture 6" descr="Figure9.3e.pdf"/>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000" y="3886200"/>
            <a:ext cx="1625600" cy="1981200"/>
          </a:xfrm>
          <a:prstGeom prst="rect">
            <a:avLst/>
          </a:prstGeom>
        </p:spPr>
      </p:pic>
      <p:pic>
        <p:nvPicPr>
          <p:cNvPr id="8" name="Picture 7" descr="Figure9.3f.pdf"/>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90800" y="3810000"/>
            <a:ext cx="1625600" cy="1981200"/>
          </a:xfrm>
          <a:prstGeom prst="rect">
            <a:avLst/>
          </a:prstGeom>
        </p:spPr>
      </p:pic>
      <p:pic>
        <p:nvPicPr>
          <p:cNvPr id="9" name="Picture 8" descr="Figure9.3g.pdf"/>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76800" y="3810000"/>
            <a:ext cx="1625600" cy="1981200"/>
          </a:xfrm>
          <a:prstGeom prst="rect">
            <a:avLst/>
          </a:prstGeom>
        </p:spPr>
      </p:pic>
      <p:pic>
        <p:nvPicPr>
          <p:cNvPr id="10" name="Picture 9" descr="Figure9.3h.pdf"/>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58000" y="3810000"/>
            <a:ext cx="1625600" cy="1981200"/>
          </a:xfrm>
          <a:prstGeom prst="rect">
            <a:avLst/>
          </a:prstGeom>
        </p:spPr>
      </p:pic>
      <p:sp>
        <p:nvSpPr>
          <p:cNvPr id="2" name="TextBox 1"/>
          <p:cNvSpPr txBox="1"/>
          <p:nvPr/>
        </p:nvSpPr>
        <p:spPr>
          <a:xfrm>
            <a:off x="990600" y="1295400"/>
            <a:ext cx="648159" cy="400110"/>
          </a:xfrm>
          <a:prstGeom prst="rect">
            <a:avLst/>
          </a:prstGeom>
          <a:solidFill>
            <a:schemeClr val="bg1"/>
          </a:solidFill>
        </p:spPr>
        <p:txBody>
          <a:bodyPr wrap="none" rtlCol="0">
            <a:spAutoFit/>
          </a:bodyPr>
          <a:lstStyle/>
          <a:p>
            <a:r>
              <a:rPr lang="en-US" sz="2000" dirty="0" smtClean="0"/>
              <a:t>K=2</a:t>
            </a:r>
            <a:endParaRPr lang="en-US" sz="2000" dirty="0"/>
          </a:p>
        </p:txBody>
      </p:sp>
      <p:sp>
        <p:nvSpPr>
          <p:cNvPr id="12" name="TextBox 11"/>
          <p:cNvSpPr txBox="1"/>
          <p:nvPr/>
        </p:nvSpPr>
        <p:spPr>
          <a:xfrm>
            <a:off x="3085641" y="1295400"/>
            <a:ext cx="648159" cy="400110"/>
          </a:xfrm>
          <a:prstGeom prst="rect">
            <a:avLst/>
          </a:prstGeom>
          <a:solidFill>
            <a:schemeClr val="bg1"/>
          </a:solidFill>
        </p:spPr>
        <p:txBody>
          <a:bodyPr wrap="none" rtlCol="0">
            <a:spAutoFit/>
          </a:bodyPr>
          <a:lstStyle/>
          <a:p>
            <a:r>
              <a:rPr lang="en-US" sz="2000" dirty="0" smtClean="0"/>
              <a:t>K=3</a:t>
            </a:r>
            <a:endParaRPr lang="en-US" sz="2000" dirty="0"/>
          </a:p>
        </p:txBody>
      </p:sp>
      <p:sp>
        <p:nvSpPr>
          <p:cNvPr id="13" name="TextBox 12"/>
          <p:cNvSpPr txBox="1"/>
          <p:nvPr/>
        </p:nvSpPr>
        <p:spPr>
          <a:xfrm>
            <a:off x="5371641" y="1295400"/>
            <a:ext cx="790801" cy="400110"/>
          </a:xfrm>
          <a:prstGeom prst="rect">
            <a:avLst/>
          </a:prstGeom>
          <a:solidFill>
            <a:schemeClr val="bg1"/>
          </a:solidFill>
        </p:spPr>
        <p:txBody>
          <a:bodyPr wrap="none" rtlCol="0">
            <a:spAutoFit/>
          </a:bodyPr>
          <a:lstStyle/>
          <a:p>
            <a:r>
              <a:rPr lang="en-US" sz="2000" dirty="0" smtClean="0"/>
              <a:t>K=10</a:t>
            </a:r>
            <a:endParaRPr lang="en-US" sz="2000" dirty="0"/>
          </a:p>
        </p:txBody>
      </p:sp>
      <p:sp>
        <p:nvSpPr>
          <p:cNvPr id="14" name="TextBox 13"/>
          <p:cNvSpPr txBox="1"/>
          <p:nvPr/>
        </p:nvSpPr>
        <p:spPr>
          <a:xfrm>
            <a:off x="7239000" y="1295400"/>
            <a:ext cx="1068447" cy="400110"/>
          </a:xfrm>
          <a:prstGeom prst="rect">
            <a:avLst/>
          </a:prstGeom>
          <a:solidFill>
            <a:schemeClr val="bg1"/>
          </a:solidFill>
        </p:spPr>
        <p:txBody>
          <a:bodyPr wrap="none" rtlCol="0">
            <a:spAutoFit/>
          </a:bodyPr>
          <a:lstStyle/>
          <a:p>
            <a:r>
              <a:rPr lang="en-US" sz="2000" dirty="0" smtClean="0"/>
              <a:t>Original</a:t>
            </a:r>
            <a:endParaRPr lang="en-US" sz="2000" dirty="0"/>
          </a:p>
        </p:txBody>
      </p:sp>
      <p:sp>
        <p:nvSpPr>
          <p:cNvPr id="15" name="Rectangle 14"/>
          <p:cNvSpPr/>
          <p:nvPr/>
        </p:nvSpPr>
        <p:spPr>
          <a:xfrm>
            <a:off x="4419600" y="1219200"/>
            <a:ext cx="2057400" cy="4800600"/>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801505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sz="3600" dirty="0">
                <a:solidFill>
                  <a:srgbClr val="000000"/>
                </a:solidFill>
              </a:rPr>
              <a:t>Example: K-</a:t>
            </a:r>
            <a:r>
              <a:rPr lang="en-US" sz="3600" dirty="0" smtClean="0">
                <a:solidFill>
                  <a:srgbClr val="000000"/>
                </a:solidFill>
              </a:rPr>
              <a:t>Means for Segmentation</a:t>
            </a:r>
            <a:endParaRPr lang="en-US" sz="3600" dirty="0">
              <a:solidFill>
                <a:srgbClr val="000000"/>
              </a:solidFill>
            </a:endParaRPr>
          </a:p>
        </p:txBody>
      </p:sp>
      <p:pic>
        <p:nvPicPr>
          <p:cNvPr id="3" name="Picture 2" descr="Figure9.3a.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47800"/>
            <a:ext cx="1625600" cy="1981200"/>
          </a:xfrm>
          <a:prstGeom prst="rect">
            <a:avLst/>
          </a:prstGeom>
        </p:spPr>
      </p:pic>
      <p:pic>
        <p:nvPicPr>
          <p:cNvPr id="4" name="Picture 3" descr="Figure9.3b.pd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0800" y="1447800"/>
            <a:ext cx="1625600" cy="1981200"/>
          </a:xfrm>
          <a:prstGeom prst="rect">
            <a:avLst/>
          </a:prstGeom>
        </p:spPr>
      </p:pic>
      <p:pic>
        <p:nvPicPr>
          <p:cNvPr id="5" name="Picture 4" descr="Figure9.3c.pd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76800" y="1447800"/>
            <a:ext cx="1625600" cy="1981200"/>
          </a:xfrm>
          <a:prstGeom prst="rect">
            <a:avLst/>
          </a:prstGeom>
        </p:spPr>
      </p:pic>
      <p:pic>
        <p:nvPicPr>
          <p:cNvPr id="6" name="Picture 5" descr="Figure9.3d.pd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8000" y="1447800"/>
            <a:ext cx="1625600" cy="1981200"/>
          </a:xfrm>
          <a:prstGeom prst="rect">
            <a:avLst/>
          </a:prstGeom>
        </p:spPr>
      </p:pic>
      <p:pic>
        <p:nvPicPr>
          <p:cNvPr id="7" name="Picture 6" descr="Figure9.3e.pdf"/>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000" y="3886200"/>
            <a:ext cx="1625600" cy="1981200"/>
          </a:xfrm>
          <a:prstGeom prst="rect">
            <a:avLst/>
          </a:prstGeom>
        </p:spPr>
      </p:pic>
      <p:pic>
        <p:nvPicPr>
          <p:cNvPr id="8" name="Picture 7" descr="Figure9.3f.pdf"/>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90800" y="3810000"/>
            <a:ext cx="1625600" cy="1981200"/>
          </a:xfrm>
          <a:prstGeom prst="rect">
            <a:avLst/>
          </a:prstGeom>
        </p:spPr>
      </p:pic>
      <p:pic>
        <p:nvPicPr>
          <p:cNvPr id="9" name="Picture 8" descr="Figure9.3g.pdf"/>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76800" y="3810000"/>
            <a:ext cx="1625600" cy="1981200"/>
          </a:xfrm>
          <a:prstGeom prst="rect">
            <a:avLst/>
          </a:prstGeom>
        </p:spPr>
      </p:pic>
      <p:pic>
        <p:nvPicPr>
          <p:cNvPr id="10" name="Picture 9" descr="Figure9.3h.pdf"/>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58000" y="3810000"/>
            <a:ext cx="1625600" cy="1981200"/>
          </a:xfrm>
          <a:prstGeom prst="rect">
            <a:avLst/>
          </a:prstGeom>
        </p:spPr>
      </p:pic>
      <p:sp>
        <p:nvSpPr>
          <p:cNvPr id="2" name="TextBox 1"/>
          <p:cNvSpPr txBox="1"/>
          <p:nvPr/>
        </p:nvSpPr>
        <p:spPr>
          <a:xfrm>
            <a:off x="990600" y="1295400"/>
            <a:ext cx="648159" cy="400110"/>
          </a:xfrm>
          <a:prstGeom prst="rect">
            <a:avLst/>
          </a:prstGeom>
          <a:solidFill>
            <a:schemeClr val="bg1"/>
          </a:solidFill>
        </p:spPr>
        <p:txBody>
          <a:bodyPr wrap="none" rtlCol="0">
            <a:spAutoFit/>
          </a:bodyPr>
          <a:lstStyle/>
          <a:p>
            <a:r>
              <a:rPr lang="en-US" sz="2000" dirty="0" smtClean="0"/>
              <a:t>K=2</a:t>
            </a:r>
            <a:endParaRPr lang="en-US" sz="2000" dirty="0"/>
          </a:p>
        </p:txBody>
      </p:sp>
      <p:sp>
        <p:nvSpPr>
          <p:cNvPr id="12" name="TextBox 11"/>
          <p:cNvSpPr txBox="1"/>
          <p:nvPr/>
        </p:nvSpPr>
        <p:spPr>
          <a:xfrm>
            <a:off x="3085641" y="1295400"/>
            <a:ext cx="648159" cy="400110"/>
          </a:xfrm>
          <a:prstGeom prst="rect">
            <a:avLst/>
          </a:prstGeom>
          <a:solidFill>
            <a:schemeClr val="bg1"/>
          </a:solidFill>
        </p:spPr>
        <p:txBody>
          <a:bodyPr wrap="none" rtlCol="0">
            <a:spAutoFit/>
          </a:bodyPr>
          <a:lstStyle/>
          <a:p>
            <a:r>
              <a:rPr lang="en-US" sz="2000" dirty="0" smtClean="0"/>
              <a:t>K=3</a:t>
            </a:r>
            <a:endParaRPr lang="en-US" sz="2000" dirty="0"/>
          </a:p>
        </p:txBody>
      </p:sp>
      <p:sp>
        <p:nvSpPr>
          <p:cNvPr id="13" name="TextBox 12"/>
          <p:cNvSpPr txBox="1"/>
          <p:nvPr/>
        </p:nvSpPr>
        <p:spPr>
          <a:xfrm>
            <a:off x="5371641" y="1295400"/>
            <a:ext cx="790801" cy="400110"/>
          </a:xfrm>
          <a:prstGeom prst="rect">
            <a:avLst/>
          </a:prstGeom>
          <a:solidFill>
            <a:schemeClr val="bg1"/>
          </a:solidFill>
        </p:spPr>
        <p:txBody>
          <a:bodyPr wrap="none" rtlCol="0">
            <a:spAutoFit/>
          </a:bodyPr>
          <a:lstStyle/>
          <a:p>
            <a:r>
              <a:rPr lang="en-US" sz="2000" dirty="0" smtClean="0"/>
              <a:t>K=10</a:t>
            </a:r>
            <a:endParaRPr lang="en-US" sz="2000" dirty="0"/>
          </a:p>
        </p:txBody>
      </p:sp>
      <p:sp>
        <p:nvSpPr>
          <p:cNvPr id="14" name="TextBox 13"/>
          <p:cNvSpPr txBox="1"/>
          <p:nvPr/>
        </p:nvSpPr>
        <p:spPr>
          <a:xfrm>
            <a:off x="7239000" y="1295400"/>
            <a:ext cx="1068447" cy="400110"/>
          </a:xfrm>
          <a:prstGeom prst="rect">
            <a:avLst/>
          </a:prstGeom>
          <a:solidFill>
            <a:schemeClr val="bg1"/>
          </a:solidFill>
        </p:spPr>
        <p:txBody>
          <a:bodyPr wrap="none" rtlCol="0">
            <a:spAutoFit/>
          </a:bodyPr>
          <a:lstStyle/>
          <a:p>
            <a:r>
              <a:rPr lang="en-US" sz="2000" dirty="0" smtClean="0"/>
              <a:t>Original</a:t>
            </a:r>
            <a:endParaRPr lang="en-US" sz="2000" dirty="0"/>
          </a:p>
        </p:txBody>
      </p:sp>
      <p:sp>
        <p:nvSpPr>
          <p:cNvPr id="15" name="TextBox 14"/>
          <p:cNvSpPr txBox="1"/>
          <p:nvPr/>
        </p:nvSpPr>
        <p:spPr>
          <a:xfrm>
            <a:off x="990600" y="5848290"/>
            <a:ext cx="555360" cy="400110"/>
          </a:xfrm>
          <a:prstGeom prst="rect">
            <a:avLst/>
          </a:prstGeom>
          <a:solidFill>
            <a:schemeClr val="bg1"/>
          </a:solidFill>
        </p:spPr>
        <p:txBody>
          <a:bodyPr wrap="none" rtlCol="0">
            <a:spAutoFit/>
          </a:bodyPr>
          <a:lstStyle/>
          <a:p>
            <a:r>
              <a:rPr lang="en-US" sz="2000" dirty="0" smtClean="0"/>
              <a:t>4%</a:t>
            </a:r>
            <a:endParaRPr lang="en-US" sz="2000" dirty="0"/>
          </a:p>
        </p:txBody>
      </p:sp>
      <p:sp>
        <p:nvSpPr>
          <p:cNvPr id="16" name="TextBox 15"/>
          <p:cNvSpPr txBox="1"/>
          <p:nvPr/>
        </p:nvSpPr>
        <p:spPr>
          <a:xfrm>
            <a:off x="3085641" y="5848290"/>
            <a:ext cx="555360" cy="400110"/>
          </a:xfrm>
          <a:prstGeom prst="rect">
            <a:avLst/>
          </a:prstGeom>
          <a:solidFill>
            <a:schemeClr val="bg1"/>
          </a:solidFill>
        </p:spPr>
        <p:txBody>
          <a:bodyPr wrap="none" rtlCol="0">
            <a:spAutoFit/>
          </a:bodyPr>
          <a:lstStyle/>
          <a:p>
            <a:r>
              <a:rPr lang="en-US" sz="2000" dirty="0" smtClean="0"/>
              <a:t>8%</a:t>
            </a:r>
            <a:endParaRPr lang="en-US" sz="2000" dirty="0"/>
          </a:p>
        </p:txBody>
      </p:sp>
      <p:sp>
        <p:nvSpPr>
          <p:cNvPr id="17" name="TextBox 16"/>
          <p:cNvSpPr txBox="1"/>
          <p:nvPr/>
        </p:nvSpPr>
        <p:spPr>
          <a:xfrm>
            <a:off x="5371641" y="5848290"/>
            <a:ext cx="698003" cy="400110"/>
          </a:xfrm>
          <a:prstGeom prst="rect">
            <a:avLst/>
          </a:prstGeom>
          <a:solidFill>
            <a:schemeClr val="bg1"/>
          </a:solidFill>
        </p:spPr>
        <p:txBody>
          <a:bodyPr wrap="none" rtlCol="0">
            <a:spAutoFit/>
          </a:bodyPr>
          <a:lstStyle/>
          <a:p>
            <a:r>
              <a:rPr lang="en-US" sz="2000" dirty="0" smtClean="0"/>
              <a:t>17%</a:t>
            </a:r>
            <a:endParaRPr lang="en-US" sz="2000" dirty="0"/>
          </a:p>
        </p:txBody>
      </p:sp>
    </p:spTree>
    <p:extLst>
      <p:ext uri="{BB962C8B-B14F-4D97-AF65-F5344CB8AC3E}">
        <p14:creationId xmlns:p14="http://schemas.microsoft.com/office/powerpoint/2010/main" val="347926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Machine Learning</a:t>
            </a:r>
            <a:endParaRPr lang="en-US" dirty="0"/>
          </a:p>
        </p:txBody>
      </p:sp>
      <p:sp>
        <p:nvSpPr>
          <p:cNvPr id="4" name="Slide Number Placeholder 3"/>
          <p:cNvSpPr>
            <a:spLocks noGrp="1"/>
          </p:cNvSpPr>
          <p:nvPr>
            <p:ph type="sldNum" sz="quarter" idx="4294967295"/>
          </p:nvPr>
        </p:nvSpPr>
        <p:spPr>
          <a:xfrm>
            <a:off x="8686800" y="6492875"/>
            <a:ext cx="457200" cy="365125"/>
          </a:xfrm>
          <a:prstGeom prst="rect">
            <a:avLst/>
          </a:prstGeom>
        </p:spPr>
        <p:txBody>
          <a:bodyPr/>
          <a:lstStyle/>
          <a:p>
            <a:fld id="{E2386548-3B1D-48A4-BFF0-3B93BD2CA583}" type="slidenum">
              <a:rPr lang="en-US" smtClean="0"/>
              <a:pPr/>
              <a:t>2</a:t>
            </a:fld>
            <a:endParaRPr lang="en-US" dirty="0"/>
          </a:p>
        </p:txBody>
      </p:sp>
      <p:sp>
        <p:nvSpPr>
          <p:cNvPr id="5" name="TextBox 4"/>
          <p:cNvSpPr txBox="1"/>
          <p:nvPr/>
        </p:nvSpPr>
        <p:spPr>
          <a:xfrm>
            <a:off x="756674" y="1071890"/>
            <a:ext cx="3012363" cy="461665"/>
          </a:xfrm>
          <a:prstGeom prst="rect">
            <a:avLst/>
          </a:prstGeom>
          <a:noFill/>
        </p:spPr>
        <p:txBody>
          <a:bodyPr wrap="none" rtlCol="0">
            <a:spAutoFit/>
          </a:bodyPr>
          <a:lstStyle/>
          <a:p>
            <a:pPr algn="ctr"/>
            <a:r>
              <a:rPr lang="en-US" sz="2400" dirty="0" smtClean="0">
                <a:solidFill>
                  <a:srgbClr val="7030A0"/>
                </a:solidFill>
              </a:rPr>
              <a:t>Supervised Learning</a:t>
            </a:r>
          </a:p>
        </p:txBody>
      </p:sp>
      <p:cxnSp>
        <p:nvCxnSpPr>
          <p:cNvPr id="10" name="Straight Arrow Connector 9"/>
          <p:cNvCxnSpPr/>
          <p:nvPr/>
        </p:nvCxnSpPr>
        <p:spPr>
          <a:xfrm flipH="1">
            <a:off x="3143326" y="1071890"/>
            <a:ext cx="480012" cy="711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495800" y="1071890"/>
            <a:ext cx="0" cy="6807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379308" y="1071890"/>
            <a:ext cx="716692" cy="711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00400" y="3213248"/>
            <a:ext cx="1700337" cy="461665"/>
          </a:xfrm>
          <a:prstGeom prst="rect">
            <a:avLst/>
          </a:prstGeom>
          <a:noFill/>
        </p:spPr>
        <p:txBody>
          <a:bodyPr wrap="none" rtlCol="0">
            <a:spAutoFit/>
          </a:bodyPr>
          <a:lstStyle/>
          <a:p>
            <a:pPr algn="ctr"/>
            <a:r>
              <a:rPr lang="en-US" sz="2400" dirty="0" smtClean="0">
                <a:solidFill>
                  <a:srgbClr val="7030A0"/>
                </a:solidFill>
              </a:rPr>
              <a:t>Y Discrete </a:t>
            </a:r>
            <a:endParaRPr lang="en-US" sz="2400" dirty="0">
              <a:solidFill>
                <a:srgbClr val="7030A0"/>
              </a:solidFill>
            </a:endParaRPr>
          </a:p>
        </p:txBody>
      </p:sp>
      <p:sp>
        <p:nvSpPr>
          <p:cNvPr id="13" name="TextBox 12"/>
          <p:cNvSpPr txBox="1"/>
          <p:nvPr/>
        </p:nvSpPr>
        <p:spPr>
          <a:xfrm>
            <a:off x="152400" y="3283803"/>
            <a:ext cx="2113912" cy="461665"/>
          </a:xfrm>
          <a:prstGeom prst="rect">
            <a:avLst/>
          </a:prstGeom>
          <a:noFill/>
        </p:spPr>
        <p:txBody>
          <a:bodyPr wrap="none" rtlCol="0">
            <a:spAutoFit/>
          </a:bodyPr>
          <a:lstStyle/>
          <a:p>
            <a:pPr algn="ctr"/>
            <a:r>
              <a:rPr lang="en-US" sz="2400" dirty="0" smtClean="0">
                <a:solidFill>
                  <a:srgbClr val="7030A0"/>
                </a:solidFill>
              </a:rPr>
              <a:t>Y Continuous </a:t>
            </a:r>
            <a:endParaRPr lang="en-US" sz="2400" dirty="0">
              <a:solidFill>
                <a:srgbClr val="7030A0"/>
              </a:solidFill>
            </a:endParaRPr>
          </a:p>
        </p:txBody>
      </p:sp>
      <p:sp>
        <p:nvSpPr>
          <p:cNvPr id="19" name="TextBox 18"/>
          <p:cNvSpPr txBox="1"/>
          <p:nvPr/>
        </p:nvSpPr>
        <p:spPr>
          <a:xfrm>
            <a:off x="304800" y="4198203"/>
            <a:ext cx="3318537" cy="830997"/>
          </a:xfrm>
          <a:prstGeom prst="rect">
            <a:avLst/>
          </a:prstGeom>
          <a:noFill/>
        </p:spPr>
        <p:txBody>
          <a:bodyPr wrap="none" rtlCol="0">
            <a:spAutoFit/>
          </a:bodyPr>
          <a:lstStyle/>
          <a:p>
            <a:r>
              <a:rPr lang="en-US" sz="2400" dirty="0" smtClean="0">
                <a:solidFill>
                  <a:srgbClr val="0000FF"/>
                </a:solidFill>
              </a:rPr>
              <a:t>Gaussians</a:t>
            </a:r>
          </a:p>
          <a:p>
            <a:r>
              <a:rPr lang="en-US" sz="2400" dirty="0" smtClean="0"/>
              <a:t>Learned in closed form</a:t>
            </a:r>
            <a:endParaRPr lang="en-US" sz="2400" dirty="0"/>
          </a:p>
        </p:txBody>
      </p:sp>
      <p:sp>
        <p:nvSpPr>
          <p:cNvPr id="20" name="TextBox 19"/>
          <p:cNvSpPr txBox="1"/>
          <p:nvPr/>
        </p:nvSpPr>
        <p:spPr>
          <a:xfrm>
            <a:off x="304800" y="5112603"/>
            <a:ext cx="3762568" cy="1200329"/>
          </a:xfrm>
          <a:prstGeom prst="rect">
            <a:avLst/>
          </a:prstGeom>
          <a:noFill/>
        </p:spPr>
        <p:txBody>
          <a:bodyPr wrap="none" rtlCol="0">
            <a:spAutoFit/>
          </a:bodyPr>
          <a:lstStyle/>
          <a:p>
            <a:r>
              <a:rPr lang="en-US" sz="2400" dirty="0" smtClean="0">
                <a:solidFill>
                  <a:srgbClr val="0000FF"/>
                </a:solidFill>
              </a:rPr>
              <a:t>Linear Functions</a:t>
            </a:r>
            <a:endParaRPr lang="en-US" sz="2400" dirty="0" smtClean="0"/>
          </a:p>
          <a:p>
            <a:r>
              <a:rPr lang="en-US" sz="2400" dirty="0" smtClean="0"/>
              <a:t>1. Learned in closed form</a:t>
            </a:r>
          </a:p>
          <a:p>
            <a:r>
              <a:rPr lang="en-US" sz="2400" dirty="0" smtClean="0"/>
              <a:t>2. Using gradient descent</a:t>
            </a:r>
            <a:endParaRPr lang="en-US" sz="2400" dirty="0"/>
          </a:p>
        </p:txBody>
      </p:sp>
      <p:sp>
        <p:nvSpPr>
          <p:cNvPr id="21" name="Freeform 20"/>
          <p:cNvSpPr/>
          <p:nvPr/>
        </p:nvSpPr>
        <p:spPr>
          <a:xfrm>
            <a:off x="23684" y="3741003"/>
            <a:ext cx="816575" cy="1736124"/>
          </a:xfrm>
          <a:custGeom>
            <a:avLst/>
            <a:gdLst>
              <a:gd name="connsiteX0" fmla="*/ 816575 w 816575"/>
              <a:gd name="connsiteY0" fmla="*/ 0 h 1736124"/>
              <a:gd name="connsiteX1" fmla="*/ 87527 w 816575"/>
              <a:gd name="connsiteY1" fmla="*/ 525162 h 1736124"/>
              <a:gd name="connsiteX2" fmla="*/ 291413 w 816575"/>
              <a:gd name="connsiteY2" fmla="*/ 1736124 h 1736124"/>
            </a:gdLst>
            <a:ahLst/>
            <a:cxnLst>
              <a:cxn ang="0">
                <a:pos x="connsiteX0" y="connsiteY0"/>
              </a:cxn>
              <a:cxn ang="0">
                <a:pos x="connsiteX1" y="connsiteY1"/>
              </a:cxn>
              <a:cxn ang="0">
                <a:pos x="connsiteX2" y="connsiteY2"/>
              </a:cxn>
            </a:cxnLst>
            <a:rect l="l" t="t" r="r" b="b"/>
            <a:pathLst>
              <a:path w="816575" h="1736124">
                <a:moveTo>
                  <a:pt x="816575" y="0"/>
                </a:moveTo>
                <a:cubicBezTo>
                  <a:pt x="495814" y="117904"/>
                  <a:pt x="175054" y="235808"/>
                  <a:pt x="87527" y="525162"/>
                </a:cubicBezTo>
                <a:cubicBezTo>
                  <a:pt x="0" y="814516"/>
                  <a:pt x="145706" y="1275320"/>
                  <a:pt x="291413" y="1736124"/>
                </a:cubicBezTo>
              </a:path>
            </a:pathLst>
          </a:custGeom>
          <a:ln>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259492" y="3827500"/>
            <a:ext cx="945292" cy="815546"/>
          </a:xfrm>
          <a:custGeom>
            <a:avLst/>
            <a:gdLst>
              <a:gd name="connsiteX0" fmla="*/ 945292 w 945292"/>
              <a:gd name="connsiteY0" fmla="*/ 0 h 815546"/>
              <a:gd name="connsiteX1" fmla="*/ 179173 w 945292"/>
              <a:gd name="connsiteY1" fmla="*/ 284206 h 815546"/>
              <a:gd name="connsiteX2" fmla="*/ 12357 w 945292"/>
              <a:gd name="connsiteY2" fmla="*/ 624017 h 815546"/>
              <a:gd name="connsiteX3" fmla="*/ 105032 w 945292"/>
              <a:gd name="connsiteY3" fmla="*/ 815546 h 815546"/>
            </a:gdLst>
            <a:ahLst/>
            <a:cxnLst>
              <a:cxn ang="0">
                <a:pos x="connsiteX0" y="connsiteY0"/>
              </a:cxn>
              <a:cxn ang="0">
                <a:pos x="connsiteX1" y="connsiteY1"/>
              </a:cxn>
              <a:cxn ang="0">
                <a:pos x="connsiteX2" y="connsiteY2"/>
              </a:cxn>
              <a:cxn ang="0">
                <a:pos x="connsiteX3" y="connsiteY3"/>
              </a:cxn>
            </a:cxnLst>
            <a:rect l="l" t="t" r="r" b="b"/>
            <a:pathLst>
              <a:path w="945292" h="815546">
                <a:moveTo>
                  <a:pt x="945292" y="0"/>
                </a:moveTo>
                <a:cubicBezTo>
                  <a:pt x="639977" y="90101"/>
                  <a:pt x="334662" y="180203"/>
                  <a:pt x="179173" y="284206"/>
                </a:cubicBezTo>
                <a:cubicBezTo>
                  <a:pt x="23684" y="388209"/>
                  <a:pt x="24714" y="535460"/>
                  <a:pt x="12357" y="624017"/>
                </a:cubicBezTo>
                <a:cubicBezTo>
                  <a:pt x="0" y="712574"/>
                  <a:pt x="52516" y="764060"/>
                  <a:pt x="105032" y="815546"/>
                </a:cubicBezTo>
              </a:path>
            </a:pathLst>
          </a:cu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3962400" y="3780515"/>
            <a:ext cx="3403496" cy="830997"/>
          </a:xfrm>
          <a:prstGeom prst="rect">
            <a:avLst/>
          </a:prstGeom>
          <a:noFill/>
        </p:spPr>
        <p:txBody>
          <a:bodyPr wrap="none" rtlCol="0">
            <a:spAutoFit/>
          </a:bodyPr>
          <a:lstStyle/>
          <a:p>
            <a:r>
              <a:rPr lang="en-US" sz="2400" dirty="0" smtClean="0">
                <a:solidFill>
                  <a:srgbClr val="0000FF"/>
                </a:solidFill>
              </a:rPr>
              <a:t>Decision Trees</a:t>
            </a:r>
          </a:p>
          <a:p>
            <a:r>
              <a:rPr lang="en-US" sz="2400" dirty="0" smtClean="0"/>
              <a:t>Greedy search; pruning</a:t>
            </a:r>
            <a:endParaRPr lang="en-US" sz="2400" dirty="0"/>
          </a:p>
        </p:txBody>
      </p:sp>
      <p:sp>
        <p:nvSpPr>
          <p:cNvPr id="18" name="TextBox 17"/>
          <p:cNvSpPr txBox="1"/>
          <p:nvPr/>
        </p:nvSpPr>
        <p:spPr>
          <a:xfrm>
            <a:off x="3962400" y="4459112"/>
            <a:ext cx="5176417" cy="1200329"/>
          </a:xfrm>
          <a:prstGeom prst="rect">
            <a:avLst/>
          </a:prstGeom>
          <a:noFill/>
        </p:spPr>
        <p:txBody>
          <a:bodyPr wrap="none" rtlCol="0">
            <a:spAutoFit/>
          </a:bodyPr>
          <a:lstStyle/>
          <a:p>
            <a:r>
              <a:rPr lang="en-US" sz="2400" dirty="0" smtClean="0">
                <a:solidFill>
                  <a:srgbClr val="0000FF"/>
                </a:solidFill>
              </a:rPr>
              <a:t>Probability of class | features</a:t>
            </a:r>
          </a:p>
          <a:p>
            <a:pPr marL="457200" indent="-457200">
              <a:buAutoNum type="arabicPeriod"/>
            </a:pPr>
            <a:r>
              <a:rPr lang="en-US" sz="2400" dirty="0" smtClean="0"/>
              <a:t>Learn P(Y), P(X|Y); apply Bayes </a:t>
            </a:r>
          </a:p>
          <a:p>
            <a:pPr marL="457200" indent="-457200">
              <a:buAutoNum type="arabicPeriod"/>
            </a:pPr>
            <a:r>
              <a:rPr lang="en-US" sz="2400" dirty="0" smtClean="0"/>
              <a:t>Learn P(Y|X) w/ gradient descent</a:t>
            </a:r>
            <a:endParaRPr lang="en-US" sz="2400" dirty="0"/>
          </a:p>
        </p:txBody>
      </p:sp>
      <p:sp>
        <p:nvSpPr>
          <p:cNvPr id="24" name="Freeform 23"/>
          <p:cNvSpPr/>
          <p:nvPr/>
        </p:nvSpPr>
        <p:spPr>
          <a:xfrm rot="20339369">
            <a:off x="3338590" y="3787362"/>
            <a:ext cx="884559" cy="1253242"/>
          </a:xfrm>
          <a:custGeom>
            <a:avLst/>
            <a:gdLst>
              <a:gd name="connsiteX0" fmla="*/ 816575 w 816575"/>
              <a:gd name="connsiteY0" fmla="*/ 0 h 1736124"/>
              <a:gd name="connsiteX1" fmla="*/ 87527 w 816575"/>
              <a:gd name="connsiteY1" fmla="*/ 525162 h 1736124"/>
              <a:gd name="connsiteX2" fmla="*/ 291413 w 816575"/>
              <a:gd name="connsiteY2" fmla="*/ 1736124 h 1736124"/>
            </a:gdLst>
            <a:ahLst/>
            <a:cxnLst>
              <a:cxn ang="0">
                <a:pos x="connsiteX0" y="connsiteY0"/>
              </a:cxn>
              <a:cxn ang="0">
                <a:pos x="connsiteX1" y="connsiteY1"/>
              </a:cxn>
              <a:cxn ang="0">
                <a:pos x="connsiteX2" y="connsiteY2"/>
              </a:cxn>
            </a:cxnLst>
            <a:rect l="l" t="t" r="r" b="b"/>
            <a:pathLst>
              <a:path w="816575" h="1736124">
                <a:moveTo>
                  <a:pt x="816575" y="0"/>
                </a:moveTo>
                <a:cubicBezTo>
                  <a:pt x="495814" y="117904"/>
                  <a:pt x="175054" y="235808"/>
                  <a:pt x="87527" y="525162"/>
                </a:cubicBezTo>
                <a:cubicBezTo>
                  <a:pt x="0" y="814516"/>
                  <a:pt x="145706" y="1275320"/>
                  <a:pt x="291413" y="1736124"/>
                </a:cubicBezTo>
              </a:path>
            </a:pathLst>
          </a:custGeom>
          <a:ln>
            <a:solidFill>
              <a:srgbClr val="FF00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a:off x="3962400" y="3670448"/>
            <a:ext cx="381000" cy="228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7" idx="2"/>
          </p:cNvCxnSpPr>
          <p:nvPr/>
        </p:nvCxnSpPr>
        <p:spPr>
          <a:xfrm flipH="1">
            <a:off x="1143000" y="2831068"/>
            <a:ext cx="218757" cy="5289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7" idx="2"/>
          </p:cNvCxnSpPr>
          <p:nvPr/>
        </p:nvCxnSpPr>
        <p:spPr>
          <a:xfrm>
            <a:off x="1361757" y="2831068"/>
            <a:ext cx="2524443" cy="4629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24829" y="2369403"/>
            <a:ext cx="1673856" cy="461665"/>
          </a:xfrm>
          <a:prstGeom prst="rect">
            <a:avLst/>
          </a:prstGeom>
          <a:noFill/>
        </p:spPr>
        <p:txBody>
          <a:bodyPr wrap="none" rtlCol="0">
            <a:spAutoFit/>
          </a:bodyPr>
          <a:lstStyle/>
          <a:p>
            <a:pPr algn="ctr"/>
            <a:r>
              <a:rPr lang="en-US" sz="2400" dirty="0" smtClean="0">
                <a:solidFill>
                  <a:srgbClr val="7030A0"/>
                </a:solidFill>
              </a:rPr>
              <a:t>Parametric</a:t>
            </a:r>
            <a:endParaRPr lang="en-US" sz="2400" dirty="0">
              <a:solidFill>
                <a:srgbClr val="7030A0"/>
              </a:solidFill>
            </a:endParaRPr>
          </a:p>
        </p:txBody>
      </p:sp>
      <p:sp>
        <p:nvSpPr>
          <p:cNvPr id="28" name="TextBox 27"/>
          <p:cNvSpPr txBox="1"/>
          <p:nvPr/>
        </p:nvSpPr>
        <p:spPr>
          <a:xfrm>
            <a:off x="3841172" y="1683603"/>
            <a:ext cx="3474028" cy="461665"/>
          </a:xfrm>
          <a:prstGeom prst="rect">
            <a:avLst/>
          </a:prstGeom>
          <a:noFill/>
        </p:spPr>
        <p:txBody>
          <a:bodyPr wrap="none" rtlCol="0">
            <a:spAutoFit/>
          </a:bodyPr>
          <a:lstStyle/>
          <a:p>
            <a:pPr algn="ctr"/>
            <a:r>
              <a:rPr lang="en-US" sz="2400" dirty="0" smtClean="0">
                <a:solidFill>
                  <a:srgbClr val="7030A0"/>
                </a:solidFill>
              </a:rPr>
              <a:t>Reinforcement Learning</a:t>
            </a:r>
          </a:p>
        </p:txBody>
      </p:sp>
      <p:sp>
        <p:nvSpPr>
          <p:cNvPr id="29" name="TextBox 28"/>
          <p:cNvSpPr txBox="1"/>
          <p:nvPr/>
        </p:nvSpPr>
        <p:spPr>
          <a:xfrm>
            <a:off x="5379308" y="1071890"/>
            <a:ext cx="3355406" cy="461665"/>
          </a:xfrm>
          <a:prstGeom prst="rect">
            <a:avLst/>
          </a:prstGeom>
          <a:noFill/>
        </p:spPr>
        <p:txBody>
          <a:bodyPr wrap="none" rtlCol="0">
            <a:spAutoFit/>
          </a:bodyPr>
          <a:lstStyle/>
          <a:p>
            <a:pPr algn="ctr"/>
            <a:r>
              <a:rPr lang="en-US" sz="2400" dirty="0" smtClean="0">
                <a:solidFill>
                  <a:srgbClr val="7030A0"/>
                </a:solidFill>
              </a:rPr>
              <a:t>Unsupervised Learning</a:t>
            </a:r>
          </a:p>
        </p:txBody>
      </p:sp>
      <p:cxnSp>
        <p:nvCxnSpPr>
          <p:cNvPr id="30" name="Straight Arrow Connector 29"/>
          <p:cNvCxnSpPr/>
          <p:nvPr/>
        </p:nvCxnSpPr>
        <p:spPr>
          <a:xfrm flipH="1">
            <a:off x="1529116" y="1600200"/>
            <a:ext cx="342900" cy="84540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743850" y="2364938"/>
            <a:ext cx="2308645" cy="461665"/>
          </a:xfrm>
          <a:prstGeom prst="rect">
            <a:avLst/>
          </a:prstGeom>
          <a:noFill/>
        </p:spPr>
        <p:txBody>
          <a:bodyPr wrap="none" rtlCol="0">
            <a:spAutoFit/>
          </a:bodyPr>
          <a:lstStyle/>
          <a:p>
            <a:pPr algn="ctr"/>
            <a:r>
              <a:rPr lang="en-US" sz="2400" dirty="0" smtClean="0">
                <a:solidFill>
                  <a:srgbClr val="7030A0"/>
                </a:solidFill>
              </a:rPr>
              <a:t>Non-parametric</a:t>
            </a:r>
            <a:endParaRPr lang="en-US" sz="2400" dirty="0">
              <a:solidFill>
                <a:srgbClr val="7030A0"/>
              </a:solidFill>
            </a:endParaRPr>
          </a:p>
        </p:txBody>
      </p:sp>
      <p:cxnSp>
        <p:nvCxnSpPr>
          <p:cNvPr id="32" name="Straight Arrow Connector 31"/>
          <p:cNvCxnSpPr/>
          <p:nvPr/>
        </p:nvCxnSpPr>
        <p:spPr>
          <a:xfrm>
            <a:off x="1872016" y="1600200"/>
            <a:ext cx="1328384" cy="8511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962400" y="5427135"/>
            <a:ext cx="3826689" cy="1200329"/>
          </a:xfrm>
          <a:prstGeom prst="rect">
            <a:avLst/>
          </a:prstGeom>
          <a:noFill/>
        </p:spPr>
        <p:txBody>
          <a:bodyPr wrap="none" rtlCol="0">
            <a:spAutoFit/>
          </a:bodyPr>
          <a:lstStyle/>
          <a:p>
            <a:r>
              <a:rPr lang="en-US" dirty="0" smtClean="0">
                <a:solidFill>
                  <a:srgbClr val="0000FF"/>
                </a:solidFill>
              </a:rPr>
              <a:t>Non-probabilistic </a:t>
            </a:r>
          </a:p>
          <a:p>
            <a:r>
              <a:rPr lang="en-US" dirty="0" smtClean="0">
                <a:solidFill>
                  <a:srgbClr val="0000FF"/>
                </a:solidFill>
              </a:rPr>
              <a:t>Linear: perceptron</a:t>
            </a:r>
            <a:r>
              <a:rPr lang="en-US" dirty="0"/>
              <a:t> </a:t>
            </a:r>
            <a:r>
              <a:rPr lang="en-US" dirty="0" smtClean="0"/>
              <a:t>gradient descent</a:t>
            </a:r>
          </a:p>
          <a:p>
            <a:r>
              <a:rPr lang="en-US" dirty="0" smtClean="0">
                <a:solidFill>
                  <a:srgbClr val="0000FF"/>
                </a:solidFill>
              </a:rPr>
              <a:t>Nonlinear: neural net</a:t>
            </a:r>
            <a:r>
              <a:rPr lang="en-US" dirty="0" smtClean="0"/>
              <a:t>: </a:t>
            </a:r>
            <a:r>
              <a:rPr lang="en-US" dirty="0" err="1" smtClean="0"/>
              <a:t>backprop</a:t>
            </a:r>
            <a:endParaRPr lang="en-US" dirty="0" smtClean="0"/>
          </a:p>
          <a:p>
            <a:r>
              <a:rPr lang="en-US" dirty="0" smtClean="0"/>
              <a:t>Support vector machines</a:t>
            </a:r>
            <a:endParaRPr lang="en-US" dirty="0"/>
          </a:p>
        </p:txBody>
      </p:sp>
    </p:spTree>
    <p:extLst>
      <p:ext uri="{BB962C8B-B14F-4D97-AF65-F5344CB8AC3E}">
        <p14:creationId xmlns:p14="http://schemas.microsoft.com/office/powerpoint/2010/main" val="413979469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500" fill="hold">
                                          <p:stCondLst>
                                            <p:cond delay="0"/>
                                          </p:stCondLst>
                                        </p:cTn>
                                        <p:tgtEl>
                                          <p:spTgt spid="29"/>
                                        </p:tgtEl>
                                        <p:attrNameLst>
                                          <p:attrName>r</p:attrName>
                                        </p:attrNameLst>
                                      </p:cBhvr>
                                    </p:animRot>
                                    <p:animRot by="-240000">
                                      <p:cBhvr>
                                        <p:cTn id="7" dur="1000" fill="hold">
                                          <p:stCondLst>
                                            <p:cond delay="1000"/>
                                          </p:stCondLst>
                                        </p:cTn>
                                        <p:tgtEl>
                                          <p:spTgt spid="29"/>
                                        </p:tgtEl>
                                        <p:attrNameLst>
                                          <p:attrName>r</p:attrName>
                                        </p:attrNameLst>
                                      </p:cBhvr>
                                    </p:animRot>
                                    <p:animRot by="240000">
                                      <p:cBhvr>
                                        <p:cTn id="8" dur="1000" fill="hold">
                                          <p:stCondLst>
                                            <p:cond delay="2000"/>
                                          </p:stCondLst>
                                        </p:cTn>
                                        <p:tgtEl>
                                          <p:spTgt spid="29"/>
                                        </p:tgtEl>
                                        <p:attrNameLst>
                                          <p:attrName>r</p:attrName>
                                        </p:attrNameLst>
                                      </p:cBhvr>
                                    </p:animRot>
                                    <p:animRot by="-240000">
                                      <p:cBhvr>
                                        <p:cTn id="9" dur="1000" fill="hold">
                                          <p:stCondLst>
                                            <p:cond delay="3000"/>
                                          </p:stCondLst>
                                        </p:cTn>
                                        <p:tgtEl>
                                          <p:spTgt spid="29"/>
                                        </p:tgtEl>
                                        <p:attrNameLst>
                                          <p:attrName>r</p:attrName>
                                        </p:attrNameLst>
                                      </p:cBhvr>
                                    </p:animRot>
                                    <p:animRot by="120000">
                                      <p:cBhvr>
                                        <p:cTn id="10" dur="1000" fill="hold">
                                          <p:stCondLst>
                                            <p:cond delay="400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K-Means Example</a:t>
            </a:r>
            <a:endParaRPr lang="en-US" dirty="0"/>
          </a:p>
        </p:txBody>
      </p:sp>
      <p:pic>
        <p:nvPicPr>
          <p:cNvPr id="5" name="Picture 4"/>
          <p:cNvPicPr>
            <a:picLocks noChangeAspect="1"/>
          </p:cNvPicPr>
          <p:nvPr/>
        </p:nvPicPr>
        <p:blipFill>
          <a:blip r:embed="rId2"/>
          <a:stretch>
            <a:fillRect/>
          </a:stretch>
        </p:blipFill>
        <p:spPr>
          <a:xfrm>
            <a:off x="202191" y="1368778"/>
            <a:ext cx="8691505" cy="4336737"/>
          </a:xfrm>
          <a:prstGeom prst="rect">
            <a:avLst/>
          </a:prstGeom>
        </p:spPr>
      </p:pic>
      <p:sp>
        <p:nvSpPr>
          <p:cNvPr id="6" name="Content Placeholder 2"/>
          <p:cNvSpPr>
            <a:spLocks noGrp="1"/>
          </p:cNvSpPr>
          <p:nvPr>
            <p:ph idx="1"/>
          </p:nvPr>
        </p:nvSpPr>
        <p:spPr>
          <a:xfrm>
            <a:off x="330127" y="5705515"/>
            <a:ext cx="8534570" cy="729152"/>
          </a:xfrm>
        </p:spPr>
        <p:txBody>
          <a:bodyPr>
            <a:normAutofit fontScale="85000" lnSpcReduction="10000"/>
          </a:bodyPr>
          <a:lstStyle/>
          <a:p>
            <a:pPr marL="0" indent="0">
              <a:buNone/>
            </a:pPr>
            <a:r>
              <a:rPr lang="en-US" dirty="0" smtClean="0"/>
              <a:t>Number of clusters: 2; A and C are initial cluster centers</a:t>
            </a:r>
            <a:endParaRPr lang="en-US" dirty="0"/>
          </a:p>
        </p:txBody>
      </p:sp>
    </p:spTree>
    <p:extLst>
      <p:ext uri="{BB962C8B-B14F-4D97-AF65-F5344CB8AC3E}">
        <p14:creationId xmlns:p14="http://schemas.microsoft.com/office/powerpoint/2010/main" val="3482963610"/>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K-Means Example</a:t>
            </a:r>
            <a:endParaRPr lang="en-US" dirty="0"/>
          </a:p>
        </p:txBody>
      </p:sp>
      <p:pic>
        <p:nvPicPr>
          <p:cNvPr id="4" name="Picture 3"/>
          <p:cNvPicPr>
            <a:picLocks noChangeAspect="1"/>
          </p:cNvPicPr>
          <p:nvPr/>
        </p:nvPicPr>
        <p:blipFill>
          <a:blip r:embed="rId2"/>
          <a:stretch>
            <a:fillRect/>
          </a:stretch>
        </p:blipFill>
        <p:spPr>
          <a:xfrm>
            <a:off x="0" y="1526823"/>
            <a:ext cx="9144000" cy="3606325"/>
          </a:xfrm>
          <a:prstGeom prst="rect">
            <a:avLst/>
          </a:prstGeom>
        </p:spPr>
      </p:pic>
    </p:spTree>
    <p:extLst>
      <p:ext uri="{BB962C8B-B14F-4D97-AF65-F5344CB8AC3E}">
        <p14:creationId xmlns:p14="http://schemas.microsoft.com/office/powerpoint/2010/main" val="1991093054"/>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K-Means Example</a:t>
            </a:r>
            <a:endParaRPr lang="en-US" dirty="0"/>
          </a:p>
        </p:txBody>
      </p:sp>
      <p:pic>
        <p:nvPicPr>
          <p:cNvPr id="4" name="Picture 3"/>
          <p:cNvPicPr>
            <a:picLocks noChangeAspect="1"/>
          </p:cNvPicPr>
          <p:nvPr/>
        </p:nvPicPr>
        <p:blipFill>
          <a:blip r:embed="rId2"/>
          <a:stretch>
            <a:fillRect/>
          </a:stretch>
        </p:blipFill>
        <p:spPr>
          <a:xfrm>
            <a:off x="0" y="1574800"/>
            <a:ext cx="9144000" cy="3689222"/>
          </a:xfrm>
          <a:prstGeom prst="rect">
            <a:avLst/>
          </a:prstGeom>
        </p:spPr>
      </p:pic>
      <p:pic>
        <p:nvPicPr>
          <p:cNvPr id="5" name="Picture 4"/>
          <p:cNvPicPr>
            <a:picLocks noChangeAspect="1"/>
          </p:cNvPicPr>
          <p:nvPr/>
        </p:nvPicPr>
        <p:blipFill>
          <a:blip r:embed="rId3"/>
          <a:stretch>
            <a:fillRect/>
          </a:stretch>
        </p:blipFill>
        <p:spPr>
          <a:xfrm>
            <a:off x="3428998" y="5264022"/>
            <a:ext cx="1665113" cy="1191596"/>
          </a:xfrm>
          <a:prstGeom prst="rect">
            <a:avLst/>
          </a:prstGeom>
        </p:spPr>
      </p:pic>
    </p:spTree>
    <p:extLst>
      <p:ext uri="{BB962C8B-B14F-4D97-AF65-F5344CB8AC3E}">
        <p14:creationId xmlns:p14="http://schemas.microsoft.com/office/powerpoint/2010/main" val="2824750512"/>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K-Means Example</a:t>
            </a:r>
            <a:endParaRPr lang="en-US" dirty="0"/>
          </a:p>
        </p:txBody>
      </p:sp>
      <p:pic>
        <p:nvPicPr>
          <p:cNvPr id="6" name="Picture 5"/>
          <p:cNvPicPr>
            <a:picLocks noChangeAspect="1"/>
          </p:cNvPicPr>
          <p:nvPr/>
        </p:nvPicPr>
        <p:blipFill>
          <a:blip r:embed="rId2"/>
          <a:stretch>
            <a:fillRect/>
          </a:stretch>
        </p:blipFill>
        <p:spPr>
          <a:xfrm>
            <a:off x="0" y="1265766"/>
            <a:ext cx="9144000" cy="4732677"/>
          </a:xfrm>
          <a:prstGeom prst="rect">
            <a:avLst/>
          </a:prstGeom>
        </p:spPr>
      </p:pic>
    </p:spTree>
    <p:extLst>
      <p:ext uri="{BB962C8B-B14F-4D97-AF65-F5344CB8AC3E}">
        <p14:creationId xmlns:p14="http://schemas.microsoft.com/office/powerpoint/2010/main" val="491569980"/>
      </p:ext>
    </p:extLst>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K-Means Example</a:t>
            </a:r>
            <a:endParaRPr lang="en-US" dirty="0"/>
          </a:p>
        </p:txBody>
      </p:sp>
      <p:pic>
        <p:nvPicPr>
          <p:cNvPr id="4" name="Picture 3"/>
          <p:cNvPicPr>
            <a:picLocks noChangeAspect="1"/>
          </p:cNvPicPr>
          <p:nvPr/>
        </p:nvPicPr>
        <p:blipFill>
          <a:blip r:embed="rId2"/>
          <a:stretch>
            <a:fillRect/>
          </a:stretch>
        </p:blipFill>
        <p:spPr>
          <a:xfrm>
            <a:off x="0" y="1803400"/>
            <a:ext cx="9144000" cy="3228660"/>
          </a:xfrm>
          <a:prstGeom prst="rect">
            <a:avLst/>
          </a:prstGeom>
        </p:spPr>
      </p:pic>
    </p:spTree>
    <p:extLst>
      <p:ext uri="{BB962C8B-B14F-4D97-AF65-F5344CB8AC3E}">
        <p14:creationId xmlns:p14="http://schemas.microsoft.com/office/powerpoint/2010/main" val="2255893656"/>
      </p:ext>
    </p:extLst>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fontScale="90000"/>
          </a:bodyPr>
          <a:lstStyle/>
          <a:p>
            <a:r>
              <a:rPr lang="en-US" dirty="0">
                <a:solidFill>
                  <a:srgbClr val="000000"/>
                </a:solidFill>
              </a:rPr>
              <a:t>K-Means as Optimization</a:t>
            </a:r>
          </a:p>
        </p:txBody>
      </p:sp>
      <p:sp>
        <p:nvSpPr>
          <p:cNvPr id="55299" name="Rectangle 3"/>
          <p:cNvSpPr>
            <a:spLocks noGrp="1" noChangeArrowheads="1"/>
          </p:cNvSpPr>
          <p:nvPr>
            <p:ph idx="1"/>
          </p:nvPr>
        </p:nvSpPr>
        <p:spPr/>
        <p:txBody>
          <a:bodyPr>
            <a:normAutofit lnSpcReduction="10000"/>
          </a:bodyPr>
          <a:lstStyle/>
          <a:p>
            <a:pPr>
              <a:lnSpc>
                <a:spcPct val="90000"/>
              </a:lnSpc>
            </a:pPr>
            <a:r>
              <a:rPr lang="en-US" sz="2400" dirty="0" smtClean="0">
                <a:solidFill>
                  <a:srgbClr val="000090"/>
                </a:solidFill>
                <a:latin typeface="Arial" charset="0"/>
              </a:rPr>
              <a:t>Consider </a:t>
            </a:r>
            <a:r>
              <a:rPr lang="en-US" sz="2400" dirty="0">
                <a:solidFill>
                  <a:srgbClr val="000090"/>
                </a:solidFill>
                <a:latin typeface="Arial" charset="0"/>
              </a:rPr>
              <a:t>the total distance to the means:</a:t>
            </a:r>
          </a:p>
          <a:p>
            <a:pPr>
              <a:lnSpc>
                <a:spcPct val="90000"/>
              </a:lnSpc>
            </a:pPr>
            <a:endParaRPr lang="en-US" sz="2400" dirty="0">
              <a:latin typeface="Arial" charset="0"/>
            </a:endParaRPr>
          </a:p>
          <a:p>
            <a:pPr>
              <a:lnSpc>
                <a:spcPct val="90000"/>
              </a:lnSpc>
            </a:pPr>
            <a:endParaRPr lang="en-US" sz="2400" dirty="0">
              <a:latin typeface="Arial" charset="0"/>
            </a:endParaRPr>
          </a:p>
          <a:p>
            <a:pPr>
              <a:lnSpc>
                <a:spcPct val="90000"/>
              </a:lnSpc>
            </a:pPr>
            <a:endParaRPr lang="en-US" sz="2400" dirty="0">
              <a:latin typeface="Arial" charset="0"/>
            </a:endParaRPr>
          </a:p>
          <a:p>
            <a:pPr marL="457200" lvl="1" indent="0">
              <a:lnSpc>
                <a:spcPct val="90000"/>
              </a:lnSpc>
              <a:buNone/>
            </a:pPr>
            <a:endParaRPr lang="en-US" sz="2000" dirty="0" smtClean="0">
              <a:latin typeface="Arial" charset="0"/>
            </a:endParaRPr>
          </a:p>
          <a:p>
            <a:pPr>
              <a:lnSpc>
                <a:spcPct val="90000"/>
              </a:lnSpc>
            </a:pPr>
            <a:r>
              <a:rPr lang="en-US" sz="2400" dirty="0" smtClean="0">
                <a:solidFill>
                  <a:srgbClr val="000090"/>
                </a:solidFill>
                <a:latin typeface="Arial" charset="0"/>
              </a:rPr>
              <a:t>Two </a:t>
            </a:r>
            <a:r>
              <a:rPr lang="en-US" sz="2400" dirty="0">
                <a:solidFill>
                  <a:srgbClr val="000090"/>
                </a:solidFill>
                <a:latin typeface="Arial" charset="0"/>
              </a:rPr>
              <a:t>stages each iteration:</a:t>
            </a:r>
          </a:p>
          <a:p>
            <a:pPr lvl="1">
              <a:lnSpc>
                <a:spcPct val="90000"/>
              </a:lnSpc>
            </a:pPr>
            <a:r>
              <a:rPr lang="en-US" sz="2000" dirty="0">
                <a:latin typeface="Arial" charset="0"/>
              </a:rPr>
              <a:t>Update assignments: fix means c,</a:t>
            </a:r>
          </a:p>
          <a:p>
            <a:pPr lvl="1">
              <a:lnSpc>
                <a:spcPct val="90000"/>
              </a:lnSpc>
              <a:buFont typeface="Wingdings" charset="0"/>
              <a:buNone/>
            </a:pPr>
            <a:r>
              <a:rPr lang="en-US" sz="2000" dirty="0">
                <a:latin typeface="Arial" charset="0"/>
              </a:rPr>
              <a:t>			     change assignments a</a:t>
            </a:r>
          </a:p>
          <a:p>
            <a:pPr lvl="1">
              <a:lnSpc>
                <a:spcPct val="90000"/>
              </a:lnSpc>
            </a:pPr>
            <a:r>
              <a:rPr lang="en-US" sz="2000" dirty="0">
                <a:latin typeface="Arial" charset="0"/>
              </a:rPr>
              <a:t>Update means: fix assignments a,</a:t>
            </a:r>
          </a:p>
          <a:p>
            <a:pPr lvl="1">
              <a:lnSpc>
                <a:spcPct val="90000"/>
              </a:lnSpc>
              <a:buFont typeface="Wingdings" charset="0"/>
              <a:buNone/>
            </a:pPr>
            <a:r>
              <a:rPr lang="en-US" sz="2000" dirty="0">
                <a:latin typeface="Arial" charset="0"/>
              </a:rPr>
              <a:t>			     change means </a:t>
            </a:r>
            <a:r>
              <a:rPr lang="en-US" sz="2000" dirty="0" smtClean="0">
                <a:latin typeface="Arial" charset="0"/>
              </a:rPr>
              <a:t>c</a:t>
            </a:r>
          </a:p>
          <a:p>
            <a:pPr>
              <a:lnSpc>
                <a:spcPct val="90000"/>
              </a:lnSpc>
            </a:pPr>
            <a:r>
              <a:rPr lang="en-US" sz="2400" dirty="0" smtClean="0">
                <a:solidFill>
                  <a:srgbClr val="000090"/>
                </a:solidFill>
                <a:latin typeface="Arial" charset="0"/>
              </a:rPr>
              <a:t>Co-ordinate Descent</a:t>
            </a:r>
          </a:p>
          <a:p>
            <a:pPr>
              <a:lnSpc>
                <a:spcPct val="90000"/>
              </a:lnSpc>
            </a:pPr>
            <a:r>
              <a:rPr lang="en-US" sz="2400" dirty="0" smtClean="0">
                <a:solidFill>
                  <a:srgbClr val="000090"/>
                </a:solidFill>
                <a:latin typeface="Arial" charset="0"/>
              </a:rPr>
              <a:t>Will it converge?</a:t>
            </a:r>
          </a:p>
          <a:p>
            <a:pPr lvl="1">
              <a:lnSpc>
                <a:spcPct val="90000"/>
              </a:lnSpc>
            </a:pPr>
            <a:r>
              <a:rPr lang="en-US" sz="2000" dirty="0" smtClean="0">
                <a:solidFill>
                  <a:srgbClr val="000090"/>
                </a:solidFill>
                <a:latin typeface="Arial" charset="0"/>
              </a:rPr>
              <a:t>Yes!, </a:t>
            </a:r>
            <a:r>
              <a:rPr lang="en-US" sz="2000" dirty="0" smtClean="0">
                <a:solidFill>
                  <a:srgbClr val="000000"/>
                </a:solidFill>
                <a:latin typeface="Arial" charset="0"/>
              </a:rPr>
              <a:t>if you can argue that each update can’t increase </a:t>
            </a:r>
            <a:r>
              <a:rPr lang="en-US" sz="2000" dirty="0" err="1" smtClean="0">
                <a:solidFill>
                  <a:srgbClr val="000000"/>
                </a:solidFill>
                <a:latin typeface="Arial" charset="0"/>
              </a:rPr>
              <a:t>Φ</a:t>
            </a:r>
            <a:endParaRPr lang="en-US" sz="2000" dirty="0" smtClean="0">
              <a:solidFill>
                <a:srgbClr val="000000"/>
              </a:solidFill>
              <a:latin typeface="Arial" charset="0"/>
            </a:endParaRPr>
          </a:p>
          <a:p>
            <a:pPr>
              <a:lnSpc>
                <a:spcPct val="90000"/>
              </a:lnSpc>
            </a:pPr>
            <a:endParaRPr lang="en-US" sz="2400" dirty="0" smtClean="0">
              <a:solidFill>
                <a:srgbClr val="000090"/>
              </a:solidFill>
              <a:latin typeface="Arial" charset="0"/>
            </a:endParaRPr>
          </a:p>
          <a:p>
            <a:pPr lvl="1">
              <a:lnSpc>
                <a:spcPct val="90000"/>
              </a:lnSpc>
              <a:buFont typeface="Wingdings" charset="0"/>
              <a:buNone/>
            </a:pPr>
            <a:endParaRPr lang="en-US" sz="2000" dirty="0" smtClean="0">
              <a:latin typeface="Arial" charset="0"/>
            </a:endParaRPr>
          </a:p>
          <a:p>
            <a:pPr lvl="1">
              <a:lnSpc>
                <a:spcPct val="90000"/>
              </a:lnSpc>
              <a:buFont typeface="Wingdings" charset="0"/>
              <a:buNone/>
            </a:pPr>
            <a:endParaRPr lang="en-US" sz="2000" dirty="0">
              <a:latin typeface="Arial" charset="0"/>
            </a:endParaRPr>
          </a:p>
          <a:p>
            <a:pPr>
              <a:lnSpc>
                <a:spcPct val="90000"/>
              </a:lnSpc>
            </a:pPr>
            <a:endParaRPr lang="en-US" sz="2400" dirty="0">
              <a:latin typeface="Arial" charset="0"/>
            </a:endParaRPr>
          </a:p>
        </p:txBody>
      </p:sp>
      <p:pic>
        <p:nvPicPr>
          <p:cNvPr id="55300" name="Picture 4" descr="txp_fig"/>
          <p:cNvPicPr>
            <a:picLocks noChangeAspect="1" noChangeArrowheads="1"/>
          </p:cNvPicPr>
          <p:nvPr>
            <p:custDataLst>
              <p:tags r:id="rId1"/>
            </p:custDataLst>
          </p:nvPr>
        </p:nvPicPr>
        <p:blipFill>
          <a:blip r:embed="rId4" cstate="screen">
            <a:extLst>
              <a:ext uri="{28A0092B-C50C-407E-A947-70E740481C1C}">
                <a14:useLocalDpi xmlns:a14="http://schemas.microsoft.com/office/drawing/2010/main"/>
              </a:ext>
            </a:extLst>
          </a:blip>
          <a:srcRect/>
          <a:stretch>
            <a:fillRect/>
          </a:stretch>
        </p:blipFill>
        <p:spPr bwMode="auto">
          <a:xfrm>
            <a:off x="1885950" y="2057400"/>
            <a:ext cx="54292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Text Box 5"/>
          <p:cNvSpPr txBox="1">
            <a:spLocks noChangeArrowheads="1"/>
          </p:cNvSpPr>
          <p:nvPr/>
        </p:nvSpPr>
        <p:spPr bwMode="auto">
          <a:xfrm>
            <a:off x="1600200" y="27574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t>points</a:t>
            </a:r>
          </a:p>
        </p:txBody>
      </p:sp>
      <p:sp>
        <p:nvSpPr>
          <p:cNvPr id="55302" name="Text Box 6"/>
          <p:cNvSpPr txBox="1">
            <a:spLocks noChangeArrowheads="1"/>
          </p:cNvSpPr>
          <p:nvPr/>
        </p:nvSpPr>
        <p:spPr bwMode="auto">
          <a:xfrm>
            <a:off x="2514600" y="29718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t>assignments</a:t>
            </a:r>
          </a:p>
        </p:txBody>
      </p:sp>
      <p:sp>
        <p:nvSpPr>
          <p:cNvPr id="55303" name="Text Box 7"/>
          <p:cNvSpPr txBox="1">
            <a:spLocks noChangeArrowheads="1"/>
          </p:cNvSpPr>
          <p:nvPr/>
        </p:nvSpPr>
        <p:spPr bwMode="auto">
          <a:xfrm>
            <a:off x="3886200" y="27432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t>means</a:t>
            </a:r>
          </a:p>
        </p:txBody>
      </p:sp>
      <p:sp>
        <p:nvSpPr>
          <p:cNvPr id="55304" name="Line 8"/>
          <p:cNvSpPr>
            <a:spLocks noChangeShapeType="1"/>
          </p:cNvSpPr>
          <p:nvPr/>
        </p:nvSpPr>
        <p:spPr bwMode="auto">
          <a:xfrm flipV="1">
            <a:off x="2133600" y="2514600"/>
            <a:ext cx="38100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5" name="Line 9"/>
          <p:cNvSpPr>
            <a:spLocks noChangeShapeType="1"/>
          </p:cNvSpPr>
          <p:nvPr/>
        </p:nvSpPr>
        <p:spPr bwMode="auto">
          <a:xfrm flipV="1">
            <a:off x="3276600" y="2514600"/>
            <a:ext cx="762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6" name="Line 10"/>
          <p:cNvSpPr>
            <a:spLocks noChangeShapeType="1"/>
          </p:cNvSpPr>
          <p:nvPr/>
        </p:nvSpPr>
        <p:spPr bwMode="auto">
          <a:xfrm flipH="1" flipV="1">
            <a:off x="4191000" y="2514600"/>
            <a:ext cx="1524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7" name="Oval 11"/>
          <p:cNvSpPr>
            <a:spLocks noChangeArrowheads="1"/>
          </p:cNvSpPr>
          <p:nvPr/>
        </p:nvSpPr>
        <p:spPr bwMode="auto">
          <a:xfrm>
            <a:off x="6324600" y="4495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5308" name="Oval 12"/>
          <p:cNvSpPr>
            <a:spLocks noChangeArrowheads="1"/>
          </p:cNvSpPr>
          <p:nvPr/>
        </p:nvSpPr>
        <p:spPr bwMode="auto">
          <a:xfrm>
            <a:off x="6553200" y="4724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5309" name="Oval 13"/>
          <p:cNvSpPr>
            <a:spLocks noChangeArrowheads="1"/>
          </p:cNvSpPr>
          <p:nvPr/>
        </p:nvSpPr>
        <p:spPr bwMode="auto">
          <a:xfrm>
            <a:off x="7239000" y="3352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5310" name="Oval 14"/>
          <p:cNvSpPr>
            <a:spLocks noChangeArrowheads="1"/>
          </p:cNvSpPr>
          <p:nvPr/>
        </p:nvSpPr>
        <p:spPr bwMode="auto">
          <a:xfrm>
            <a:off x="7543800" y="4724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5311" name="Oval 15"/>
          <p:cNvSpPr>
            <a:spLocks noChangeArrowheads="1"/>
          </p:cNvSpPr>
          <p:nvPr/>
        </p:nvSpPr>
        <p:spPr bwMode="auto">
          <a:xfrm>
            <a:off x="7696200" y="4419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5312" name="Oval 16"/>
          <p:cNvSpPr>
            <a:spLocks noChangeArrowheads="1"/>
          </p:cNvSpPr>
          <p:nvPr/>
        </p:nvSpPr>
        <p:spPr bwMode="auto">
          <a:xfrm>
            <a:off x="6858000" y="3352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5313" name="Rectangle 17"/>
          <p:cNvSpPr>
            <a:spLocks noChangeArrowheads="1"/>
          </p:cNvSpPr>
          <p:nvPr/>
        </p:nvSpPr>
        <p:spPr bwMode="auto">
          <a:xfrm>
            <a:off x="7315200" y="44196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55314" name="Rectangle 18"/>
          <p:cNvSpPr>
            <a:spLocks noChangeArrowheads="1"/>
          </p:cNvSpPr>
          <p:nvPr/>
        </p:nvSpPr>
        <p:spPr bwMode="auto">
          <a:xfrm>
            <a:off x="6705600" y="44196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55315" name="Rectangle 19"/>
          <p:cNvSpPr>
            <a:spLocks noChangeArrowheads="1"/>
          </p:cNvSpPr>
          <p:nvPr/>
        </p:nvSpPr>
        <p:spPr bwMode="auto">
          <a:xfrm>
            <a:off x="7086600" y="36576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55316" name="AutoShape 20"/>
          <p:cNvCxnSpPr>
            <a:cxnSpLocks noChangeShapeType="1"/>
            <a:stCxn id="55312" idx="5"/>
            <a:endCxn id="55315" idx="0"/>
          </p:cNvCxnSpPr>
          <p:nvPr/>
        </p:nvCxnSpPr>
        <p:spPr bwMode="auto">
          <a:xfrm>
            <a:off x="6988175" y="3482975"/>
            <a:ext cx="174625" cy="1746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317" name="AutoShape 21"/>
          <p:cNvCxnSpPr>
            <a:cxnSpLocks noChangeShapeType="1"/>
            <a:stCxn id="55309" idx="3"/>
            <a:endCxn id="55315" idx="0"/>
          </p:cNvCxnSpPr>
          <p:nvPr/>
        </p:nvCxnSpPr>
        <p:spPr bwMode="auto">
          <a:xfrm flipH="1">
            <a:off x="7162800" y="3482975"/>
            <a:ext cx="98425" cy="1746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318" name="AutoShape 22"/>
          <p:cNvCxnSpPr>
            <a:cxnSpLocks noChangeShapeType="1"/>
            <a:stCxn id="55307" idx="6"/>
            <a:endCxn id="55314" idx="1"/>
          </p:cNvCxnSpPr>
          <p:nvPr/>
        </p:nvCxnSpPr>
        <p:spPr bwMode="auto">
          <a:xfrm flipV="1">
            <a:off x="6477000" y="4495800"/>
            <a:ext cx="22860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319" name="AutoShape 23"/>
          <p:cNvCxnSpPr>
            <a:cxnSpLocks noChangeShapeType="1"/>
            <a:stCxn id="55308" idx="7"/>
            <a:endCxn id="55314" idx="2"/>
          </p:cNvCxnSpPr>
          <p:nvPr/>
        </p:nvCxnSpPr>
        <p:spPr bwMode="auto">
          <a:xfrm flipV="1">
            <a:off x="6683375" y="4572000"/>
            <a:ext cx="98425" cy="1746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320" name="AutoShape 24"/>
          <p:cNvCxnSpPr>
            <a:cxnSpLocks noChangeShapeType="1"/>
            <a:stCxn id="55310" idx="1"/>
            <a:endCxn id="55313" idx="2"/>
          </p:cNvCxnSpPr>
          <p:nvPr/>
        </p:nvCxnSpPr>
        <p:spPr bwMode="auto">
          <a:xfrm flipH="1" flipV="1">
            <a:off x="7391400" y="4572000"/>
            <a:ext cx="174625" cy="1746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321" name="AutoShape 25"/>
          <p:cNvCxnSpPr>
            <a:cxnSpLocks noChangeShapeType="1"/>
            <a:stCxn id="55311" idx="2"/>
            <a:endCxn id="55313" idx="3"/>
          </p:cNvCxnSpPr>
          <p:nvPr/>
        </p:nvCxnSpPr>
        <p:spPr bwMode="auto">
          <a:xfrm flipH="1">
            <a:off x="7467600" y="4495800"/>
            <a:ext cx="2286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 name="TextBox 1"/>
          <p:cNvSpPr txBox="1"/>
          <p:nvPr/>
        </p:nvSpPr>
        <p:spPr>
          <a:xfrm>
            <a:off x="10058400" y="-381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4909364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9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fontScale="90000"/>
          </a:bodyPr>
          <a:lstStyle/>
          <a:p>
            <a:r>
              <a:rPr lang="en-US" dirty="0">
                <a:solidFill>
                  <a:srgbClr val="000000"/>
                </a:solidFill>
              </a:rPr>
              <a:t>Phase I: Update Assignments</a:t>
            </a:r>
          </a:p>
        </p:txBody>
      </p:sp>
      <p:sp>
        <p:nvSpPr>
          <p:cNvPr id="1405955" name="Rectangle 3"/>
          <p:cNvSpPr>
            <a:spLocks noGrp="1" noChangeArrowheads="1"/>
          </p:cNvSpPr>
          <p:nvPr>
            <p:ph idx="1"/>
          </p:nvPr>
        </p:nvSpPr>
        <p:spPr>
          <a:xfrm>
            <a:off x="330127" y="1500187"/>
            <a:ext cx="6223073" cy="4711527"/>
          </a:xfrm>
        </p:spPr>
        <p:txBody>
          <a:bodyPr/>
          <a:lstStyle/>
          <a:p>
            <a:r>
              <a:rPr lang="en-US" sz="2800" dirty="0">
                <a:solidFill>
                  <a:srgbClr val="000090"/>
                </a:solidFill>
                <a:latin typeface="Arial" charset="0"/>
              </a:rPr>
              <a:t>For each point, re-assign to closest mean:</a:t>
            </a:r>
          </a:p>
          <a:p>
            <a:endParaRPr lang="en-US" sz="2800" dirty="0">
              <a:latin typeface="Arial" charset="0"/>
            </a:endParaRPr>
          </a:p>
          <a:p>
            <a:endParaRPr lang="en-US" sz="2800" dirty="0">
              <a:latin typeface="Arial" charset="0"/>
            </a:endParaRPr>
          </a:p>
          <a:p>
            <a:pPr lvl="2"/>
            <a:endParaRPr lang="en-US" sz="2000" dirty="0">
              <a:latin typeface="Arial" charset="0"/>
            </a:endParaRPr>
          </a:p>
          <a:p>
            <a:r>
              <a:rPr lang="en-US" sz="2800" dirty="0">
                <a:latin typeface="Arial" charset="0"/>
              </a:rPr>
              <a:t>Can only decrease total distance phi!</a:t>
            </a:r>
          </a:p>
        </p:txBody>
      </p:sp>
      <p:pic>
        <p:nvPicPr>
          <p:cNvPr id="56324" name="Picture 4" descr="txp_fig"/>
          <p:cNvPicPr>
            <a:picLocks noChangeAspect="1" noChangeArrowheads="1"/>
          </p:cNvPicPr>
          <p:nvPr>
            <p:custDataLst>
              <p:tags r:id="rId1"/>
            </p:custDataLst>
          </p:nvPr>
        </p:nvPicPr>
        <p:blipFill>
          <a:blip r:embed="rId6" cstate="screen">
            <a:extLst>
              <a:ext uri="{28A0092B-C50C-407E-A947-70E740481C1C}">
                <a14:useLocalDpi xmlns:a14="http://schemas.microsoft.com/office/drawing/2010/main"/>
              </a:ext>
            </a:extLst>
          </a:blip>
          <a:srcRect/>
          <a:stretch>
            <a:fillRect/>
          </a:stretch>
        </p:blipFill>
        <p:spPr bwMode="auto">
          <a:xfrm>
            <a:off x="1133475" y="3044825"/>
            <a:ext cx="35909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Oval 5"/>
          <p:cNvSpPr>
            <a:spLocks noChangeArrowheads="1"/>
          </p:cNvSpPr>
          <p:nvPr/>
        </p:nvSpPr>
        <p:spPr bwMode="auto">
          <a:xfrm>
            <a:off x="6400800" y="2743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6326" name="Oval 6"/>
          <p:cNvSpPr>
            <a:spLocks noChangeArrowheads="1"/>
          </p:cNvSpPr>
          <p:nvPr/>
        </p:nvSpPr>
        <p:spPr bwMode="auto">
          <a:xfrm>
            <a:off x="6629400" y="2971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6327" name="Oval 7"/>
          <p:cNvSpPr>
            <a:spLocks noChangeArrowheads="1"/>
          </p:cNvSpPr>
          <p:nvPr/>
        </p:nvSpPr>
        <p:spPr bwMode="auto">
          <a:xfrm>
            <a:off x="7315200" y="1600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6328" name="Oval 8"/>
          <p:cNvSpPr>
            <a:spLocks noChangeArrowheads="1"/>
          </p:cNvSpPr>
          <p:nvPr/>
        </p:nvSpPr>
        <p:spPr bwMode="auto">
          <a:xfrm>
            <a:off x="7620000" y="2971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6329" name="Oval 9"/>
          <p:cNvSpPr>
            <a:spLocks noChangeArrowheads="1"/>
          </p:cNvSpPr>
          <p:nvPr/>
        </p:nvSpPr>
        <p:spPr bwMode="auto">
          <a:xfrm>
            <a:off x="7772400" y="2667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6330" name="Oval 10"/>
          <p:cNvSpPr>
            <a:spLocks noChangeArrowheads="1"/>
          </p:cNvSpPr>
          <p:nvPr/>
        </p:nvSpPr>
        <p:spPr bwMode="auto">
          <a:xfrm>
            <a:off x="6934200" y="1600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6331" name="Rectangle 11"/>
          <p:cNvSpPr>
            <a:spLocks noChangeArrowheads="1"/>
          </p:cNvSpPr>
          <p:nvPr/>
        </p:nvSpPr>
        <p:spPr bwMode="auto">
          <a:xfrm>
            <a:off x="7543800" y="24384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56332" name="Rectangle 12"/>
          <p:cNvSpPr>
            <a:spLocks noChangeArrowheads="1"/>
          </p:cNvSpPr>
          <p:nvPr/>
        </p:nvSpPr>
        <p:spPr bwMode="auto">
          <a:xfrm>
            <a:off x="6934200" y="26670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56333" name="Rectangle 13"/>
          <p:cNvSpPr>
            <a:spLocks noChangeArrowheads="1"/>
          </p:cNvSpPr>
          <p:nvPr/>
        </p:nvSpPr>
        <p:spPr bwMode="auto">
          <a:xfrm>
            <a:off x="7010400" y="19812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56334" name="AutoShape 14"/>
          <p:cNvCxnSpPr>
            <a:cxnSpLocks noChangeShapeType="1"/>
            <a:stCxn id="56330" idx="5"/>
            <a:endCxn id="56333" idx="0"/>
          </p:cNvCxnSpPr>
          <p:nvPr/>
        </p:nvCxnSpPr>
        <p:spPr bwMode="auto">
          <a:xfrm>
            <a:off x="7064375" y="1730375"/>
            <a:ext cx="22225" cy="2508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335" name="AutoShape 15"/>
          <p:cNvCxnSpPr>
            <a:cxnSpLocks noChangeShapeType="1"/>
            <a:stCxn id="56327" idx="3"/>
            <a:endCxn id="56331" idx="0"/>
          </p:cNvCxnSpPr>
          <p:nvPr/>
        </p:nvCxnSpPr>
        <p:spPr bwMode="auto">
          <a:xfrm>
            <a:off x="7337425" y="1730375"/>
            <a:ext cx="282575" cy="7080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336" name="AutoShape 16"/>
          <p:cNvCxnSpPr>
            <a:cxnSpLocks noChangeShapeType="1"/>
            <a:stCxn id="56325" idx="6"/>
            <a:endCxn id="56333" idx="1"/>
          </p:cNvCxnSpPr>
          <p:nvPr/>
        </p:nvCxnSpPr>
        <p:spPr bwMode="auto">
          <a:xfrm flipV="1">
            <a:off x="6553200" y="2057400"/>
            <a:ext cx="457200" cy="762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337" name="AutoShape 17"/>
          <p:cNvCxnSpPr>
            <a:cxnSpLocks noChangeShapeType="1"/>
            <a:stCxn id="56326" idx="7"/>
            <a:endCxn id="56332" idx="2"/>
          </p:cNvCxnSpPr>
          <p:nvPr/>
        </p:nvCxnSpPr>
        <p:spPr bwMode="auto">
          <a:xfrm flipV="1">
            <a:off x="6759575" y="2819400"/>
            <a:ext cx="250825" cy="1746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338" name="AutoShape 18"/>
          <p:cNvCxnSpPr>
            <a:cxnSpLocks noChangeShapeType="1"/>
            <a:stCxn id="56328" idx="1"/>
            <a:endCxn id="56332" idx="3"/>
          </p:cNvCxnSpPr>
          <p:nvPr/>
        </p:nvCxnSpPr>
        <p:spPr bwMode="auto">
          <a:xfrm flipH="1" flipV="1">
            <a:off x="7086600" y="2743200"/>
            <a:ext cx="555625" cy="2508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339" name="AutoShape 19"/>
          <p:cNvCxnSpPr>
            <a:cxnSpLocks noChangeShapeType="1"/>
            <a:stCxn id="56329" idx="2"/>
            <a:endCxn id="56331" idx="3"/>
          </p:cNvCxnSpPr>
          <p:nvPr/>
        </p:nvCxnSpPr>
        <p:spPr bwMode="auto">
          <a:xfrm flipH="1" flipV="1">
            <a:off x="7696200" y="2514600"/>
            <a:ext cx="76200" cy="228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812" name="Oval 20"/>
          <p:cNvSpPr>
            <a:spLocks noChangeArrowheads="1"/>
          </p:cNvSpPr>
          <p:nvPr/>
        </p:nvSpPr>
        <p:spPr bwMode="auto">
          <a:xfrm>
            <a:off x="6324600" y="5638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3" name="Oval 21"/>
          <p:cNvSpPr>
            <a:spLocks noChangeArrowheads="1"/>
          </p:cNvSpPr>
          <p:nvPr/>
        </p:nvSpPr>
        <p:spPr bwMode="auto">
          <a:xfrm>
            <a:off x="6553200" y="5867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4" name="Oval 22"/>
          <p:cNvSpPr>
            <a:spLocks noChangeArrowheads="1"/>
          </p:cNvSpPr>
          <p:nvPr/>
        </p:nvSpPr>
        <p:spPr bwMode="auto">
          <a:xfrm>
            <a:off x="7239000" y="4495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5" name="Oval 23"/>
          <p:cNvSpPr>
            <a:spLocks noChangeArrowheads="1"/>
          </p:cNvSpPr>
          <p:nvPr/>
        </p:nvSpPr>
        <p:spPr bwMode="auto">
          <a:xfrm>
            <a:off x="7543800" y="5867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6" name="Oval 24"/>
          <p:cNvSpPr>
            <a:spLocks noChangeArrowheads="1"/>
          </p:cNvSpPr>
          <p:nvPr/>
        </p:nvSpPr>
        <p:spPr bwMode="auto">
          <a:xfrm>
            <a:off x="7696200" y="5562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7" name="Oval 25"/>
          <p:cNvSpPr>
            <a:spLocks noChangeArrowheads="1"/>
          </p:cNvSpPr>
          <p:nvPr/>
        </p:nvSpPr>
        <p:spPr bwMode="auto">
          <a:xfrm>
            <a:off x="6858000" y="4495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8" name="Rectangle 26"/>
          <p:cNvSpPr>
            <a:spLocks noChangeArrowheads="1"/>
          </p:cNvSpPr>
          <p:nvPr/>
        </p:nvSpPr>
        <p:spPr bwMode="auto">
          <a:xfrm>
            <a:off x="7467600" y="53340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3819" name="Rectangle 27"/>
          <p:cNvSpPr>
            <a:spLocks noChangeArrowheads="1"/>
          </p:cNvSpPr>
          <p:nvPr/>
        </p:nvSpPr>
        <p:spPr bwMode="auto">
          <a:xfrm>
            <a:off x="6781800" y="54864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33820" name="Rectangle 28"/>
          <p:cNvSpPr>
            <a:spLocks noChangeArrowheads="1"/>
          </p:cNvSpPr>
          <p:nvPr/>
        </p:nvSpPr>
        <p:spPr bwMode="auto">
          <a:xfrm>
            <a:off x="6934200" y="48768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33821" name="AutoShape 29"/>
          <p:cNvCxnSpPr>
            <a:cxnSpLocks noChangeShapeType="1"/>
            <a:stCxn id="33817" idx="5"/>
            <a:endCxn id="33820" idx="0"/>
          </p:cNvCxnSpPr>
          <p:nvPr/>
        </p:nvCxnSpPr>
        <p:spPr bwMode="auto">
          <a:xfrm>
            <a:off x="6988175" y="4625975"/>
            <a:ext cx="22225" cy="2508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22" name="AutoShape 30"/>
          <p:cNvCxnSpPr>
            <a:cxnSpLocks noChangeShapeType="1"/>
            <a:stCxn id="33814" idx="3"/>
            <a:endCxn id="33820" idx="0"/>
          </p:cNvCxnSpPr>
          <p:nvPr/>
        </p:nvCxnSpPr>
        <p:spPr bwMode="auto">
          <a:xfrm flipH="1">
            <a:off x="7010400" y="4625975"/>
            <a:ext cx="250825" cy="2508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23" name="AutoShape 31"/>
          <p:cNvCxnSpPr>
            <a:cxnSpLocks noChangeShapeType="1"/>
            <a:stCxn id="33812" idx="6"/>
            <a:endCxn id="33819" idx="1"/>
          </p:cNvCxnSpPr>
          <p:nvPr/>
        </p:nvCxnSpPr>
        <p:spPr bwMode="auto">
          <a:xfrm flipV="1">
            <a:off x="6477000" y="5562600"/>
            <a:ext cx="304800" cy="152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24" name="AutoShape 32"/>
          <p:cNvCxnSpPr>
            <a:cxnSpLocks noChangeShapeType="1"/>
            <a:stCxn id="33813" idx="7"/>
            <a:endCxn id="33819" idx="2"/>
          </p:cNvCxnSpPr>
          <p:nvPr/>
        </p:nvCxnSpPr>
        <p:spPr bwMode="auto">
          <a:xfrm flipV="1">
            <a:off x="6683375" y="5638800"/>
            <a:ext cx="174625" cy="2508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25" name="AutoShape 33"/>
          <p:cNvCxnSpPr>
            <a:cxnSpLocks noChangeShapeType="1"/>
            <a:stCxn id="33815" idx="1"/>
            <a:endCxn id="33818" idx="2"/>
          </p:cNvCxnSpPr>
          <p:nvPr/>
        </p:nvCxnSpPr>
        <p:spPr bwMode="auto">
          <a:xfrm flipH="1" flipV="1">
            <a:off x="7543800" y="5486400"/>
            <a:ext cx="22225" cy="4032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26" name="AutoShape 34"/>
          <p:cNvCxnSpPr>
            <a:cxnSpLocks noChangeShapeType="1"/>
            <a:stCxn id="33816" idx="2"/>
            <a:endCxn id="33818" idx="3"/>
          </p:cNvCxnSpPr>
          <p:nvPr/>
        </p:nvCxnSpPr>
        <p:spPr bwMode="auto">
          <a:xfrm flipH="1" flipV="1">
            <a:off x="7620000" y="5410200"/>
            <a:ext cx="76200" cy="228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405987" name="Picture 35" descr="txp_fig"/>
          <p:cNvPicPr>
            <a:picLocks noChangeAspect="1" noChangeArrowheads="1"/>
          </p:cNvPicPr>
          <p:nvPr>
            <p:custDataLst>
              <p:tags r:id="rId2"/>
            </p:custDataLst>
          </p:nvPr>
        </p:nvPicPr>
        <p:blipFill>
          <a:blip r:embed="rId7" cstate="screen">
            <a:extLst>
              <a:ext uri="{28A0092B-C50C-407E-A947-70E740481C1C}">
                <a14:useLocalDpi xmlns:a14="http://schemas.microsoft.com/office/drawing/2010/main"/>
              </a:ext>
            </a:extLst>
          </a:blip>
          <a:srcRect/>
          <a:stretch>
            <a:fillRect/>
          </a:stretch>
        </p:blipFill>
        <p:spPr bwMode="auto">
          <a:xfrm>
            <a:off x="1066800" y="5257800"/>
            <a:ext cx="31369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5988" name="Picture 36" descr="txp_fig"/>
          <p:cNvPicPr>
            <a:picLocks noChangeAspect="1" noChangeArrowheads="1"/>
          </p:cNvPicPr>
          <p:nvPr>
            <p:custDataLst>
              <p:tags r:id="rId3"/>
            </p:custDataLst>
          </p:nvPr>
        </p:nvPicPr>
        <p:blipFill>
          <a:blip r:embed="rId8" cstate="screen">
            <a:extLst>
              <a:ext uri="{28A0092B-C50C-407E-A947-70E740481C1C}">
                <a14:useLocalDpi xmlns:a14="http://schemas.microsoft.com/office/drawing/2010/main"/>
              </a:ext>
            </a:extLst>
          </a:blip>
          <a:srcRect/>
          <a:stretch>
            <a:fillRect/>
          </a:stretch>
        </p:blipFill>
        <p:spPr bwMode="auto">
          <a:xfrm>
            <a:off x="1927225" y="5815013"/>
            <a:ext cx="21780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9" name="AutoShape 37"/>
          <p:cNvSpPr>
            <a:spLocks noChangeArrowheads="1"/>
          </p:cNvSpPr>
          <p:nvPr/>
        </p:nvSpPr>
        <p:spPr bwMode="auto">
          <a:xfrm>
            <a:off x="6858000" y="3429000"/>
            <a:ext cx="609600" cy="609600"/>
          </a:xfrm>
          <a:prstGeom prst="downArrow">
            <a:avLst>
              <a:gd name="adj1" fmla="val 39583"/>
              <a:gd name="adj2" fmla="val 34375"/>
            </a:avLst>
          </a:prstGeom>
          <a:solidFill>
            <a:schemeClr val="accent1"/>
          </a:solidFill>
          <a:ln w="9525">
            <a:solidFill>
              <a:schemeClr val="tx1"/>
            </a:solidFill>
            <a:miter lim="800000"/>
            <a:headEnd/>
            <a:tailEnd/>
          </a:ln>
        </p:spPr>
        <p:txBody>
          <a:bodyPr vert="eaVert" wrap="none" anchor="ctr"/>
          <a:lstStyle/>
          <a:p>
            <a:endParaRPr lang="en-US"/>
          </a:p>
        </p:txBody>
      </p:sp>
    </p:spTree>
    <p:extLst>
      <p:ext uri="{BB962C8B-B14F-4D97-AF65-F5344CB8AC3E}">
        <p14:creationId xmlns:p14="http://schemas.microsoft.com/office/powerpoint/2010/main" val="426970014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8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8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8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8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8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8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8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8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8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8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8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8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8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8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82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405955">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059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05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2" grpId="0" animBg="1"/>
      <p:bldP spid="33813" grpId="0" animBg="1"/>
      <p:bldP spid="33814" grpId="0" animBg="1"/>
      <p:bldP spid="33815" grpId="0" animBg="1"/>
      <p:bldP spid="33816" grpId="0" animBg="1"/>
      <p:bldP spid="33817" grpId="0" animBg="1"/>
      <p:bldP spid="33818" grpId="0" animBg="1"/>
      <p:bldP spid="33819" grpId="0" animBg="1"/>
      <p:bldP spid="33820" grpId="0" animBg="1"/>
      <p:bldP spid="338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r>
              <a:rPr lang="en-US" dirty="0">
                <a:solidFill>
                  <a:srgbClr val="000000"/>
                </a:solidFill>
              </a:rPr>
              <a:t>Phase II: Update Means</a:t>
            </a:r>
          </a:p>
        </p:txBody>
      </p:sp>
      <p:sp>
        <p:nvSpPr>
          <p:cNvPr id="1406979" name="Rectangle 3"/>
          <p:cNvSpPr>
            <a:spLocks noGrp="1" noChangeArrowheads="1"/>
          </p:cNvSpPr>
          <p:nvPr>
            <p:ph idx="1"/>
          </p:nvPr>
        </p:nvSpPr>
        <p:spPr>
          <a:xfrm>
            <a:off x="330127" y="1500187"/>
            <a:ext cx="5878762" cy="4711527"/>
          </a:xfrm>
        </p:spPr>
        <p:txBody>
          <a:bodyPr/>
          <a:lstStyle/>
          <a:p>
            <a:pPr>
              <a:lnSpc>
                <a:spcPct val="80000"/>
              </a:lnSpc>
            </a:pPr>
            <a:r>
              <a:rPr lang="en-US" sz="2400" dirty="0">
                <a:solidFill>
                  <a:srgbClr val="000090"/>
                </a:solidFill>
                <a:latin typeface="Arial" charset="0"/>
              </a:rPr>
              <a:t>Move each mean to the average of its assigned points:</a:t>
            </a:r>
          </a:p>
          <a:p>
            <a:pPr>
              <a:lnSpc>
                <a:spcPct val="80000"/>
              </a:lnSpc>
            </a:pPr>
            <a:endParaRPr lang="en-US" sz="2400" dirty="0">
              <a:latin typeface="Arial" charset="0"/>
            </a:endParaRPr>
          </a:p>
          <a:p>
            <a:pPr>
              <a:lnSpc>
                <a:spcPct val="80000"/>
              </a:lnSpc>
            </a:pPr>
            <a:endParaRPr lang="en-US" sz="2400" dirty="0">
              <a:latin typeface="Arial" charset="0"/>
            </a:endParaRPr>
          </a:p>
          <a:p>
            <a:pPr>
              <a:lnSpc>
                <a:spcPct val="80000"/>
              </a:lnSpc>
            </a:pPr>
            <a:endParaRPr lang="en-US" sz="2400" dirty="0">
              <a:latin typeface="Arial" charset="0"/>
            </a:endParaRPr>
          </a:p>
          <a:p>
            <a:pPr>
              <a:lnSpc>
                <a:spcPct val="80000"/>
              </a:lnSpc>
            </a:pPr>
            <a:endParaRPr lang="en-US" sz="2400" dirty="0">
              <a:latin typeface="Arial" charset="0"/>
            </a:endParaRPr>
          </a:p>
          <a:p>
            <a:pPr>
              <a:lnSpc>
                <a:spcPct val="80000"/>
              </a:lnSpc>
            </a:pPr>
            <a:r>
              <a:rPr lang="en-US" sz="2400" dirty="0">
                <a:solidFill>
                  <a:srgbClr val="000090"/>
                </a:solidFill>
                <a:latin typeface="Arial" charset="0"/>
              </a:rPr>
              <a:t>Also can only decrease total distance… </a:t>
            </a:r>
            <a:r>
              <a:rPr lang="en-US" sz="2400" dirty="0">
                <a:latin typeface="Arial" charset="0"/>
              </a:rPr>
              <a:t>(Why?)</a:t>
            </a:r>
          </a:p>
          <a:p>
            <a:pPr>
              <a:lnSpc>
                <a:spcPct val="80000"/>
              </a:lnSpc>
            </a:pPr>
            <a:endParaRPr lang="en-US" sz="2400" dirty="0">
              <a:latin typeface="Arial" charset="0"/>
            </a:endParaRPr>
          </a:p>
          <a:p>
            <a:pPr>
              <a:lnSpc>
                <a:spcPct val="80000"/>
              </a:lnSpc>
            </a:pPr>
            <a:r>
              <a:rPr lang="en-US" sz="2400" dirty="0">
                <a:solidFill>
                  <a:srgbClr val="000090"/>
                </a:solidFill>
                <a:latin typeface="Arial" charset="0"/>
              </a:rPr>
              <a:t>Fun fact: </a:t>
            </a:r>
            <a:r>
              <a:rPr lang="en-US" sz="2400" dirty="0">
                <a:latin typeface="Arial" charset="0"/>
              </a:rPr>
              <a:t>the point y with minimum squared Euclidean distance to a set of points {x} is their mean</a:t>
            </a:r>
          </a:p>
        </p:txBody>
      </p:sp>
      <p:pic>
        <p:nvPicPr>
          <p:cNvPr id="57348" name="Picture 4" descr="txp_fig"/>
          <p:cNvPicPr>
            <a:picLocks noChangeAspect="1" noChangeArrowheads="1"/>
          </p:cNvPicPr>
          <p:nvPr>
            <p:custDataLst>
              <p:tags r:id="rId1"/>
            </p:custDataLst>
          </p:nvPr>
        </p:nvPicPr>
        <p:blipFill>
          <a:blip r:embed="rId4" cstate="screen">
            <a:extLst>
              <a:ext uri="{28A0092B-C50C-407E-A947-70E740481C1C}">
                <a14:useLocalDpi xmlns:a14="http://schemas.microsoft.com/office/drawing/2010/main"/>
              </a:ext>
            </a:extLst>
          </a:blip>
          <a:srcRect/>
          <a:stretch>
            <a:fillRect/>
          </a:stretch>
        </p:blipFill>
        <p:spPr bwMode="auto">
          <a:xfrm>
            <a:off x="838200" y="2763838"/>
            <a:ext cx="4029075"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Oval 5"/>
          <p:cNvSpPr>
            <a:spLocks noChangeArrowheads="1"/>
          </p:cNvSpPr>
          <p:nvPr/>
        </p:nvSpPr>
        <p:spPr bwMode="auto">
          <a:xfrm>
            <a:off x="6324600" y="2819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7350" name="Oval 6"/>
          <p:cNvSpPr>
            <a:spLocks noChangeArrowheads="1"/>
          </p:cNvSpPr>
          <p:nvPr/>
        </p:nvSpPr>
        <p:spPr bwMode="auto">
          <a:xfrm>
            <a:off x="6553200" y="3048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7351" name="Oval 7"/>
          <p:cNvSpPr>
            <a:spLocks noChangeArrowheads="1"/>
          </p:cNvSpPr>
          <p:nvPr/>
        </p:nvSpPr>
        <p:spPr bwMode="auto">
          <a:xfrm>
            <a:off x="72390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7352" name="Oval 8"/>
          <p:cNvSpPr>
            <a:spLocks noChangeArrowheads="1"/>
          </p:cNvSpPr>
          <p:nvPr/>
        </p:nvSpPr>
        <p:spPr bwMode="auto">
          <a:xfrm>
            <a:off x="7543800" y="3048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7353" name="Oval 9"/>
          <p:cNvSpPr>
            <a:spLocks noChangeArrowheads="1"/>
          </p:cNvSpPr>
          <p:nvPr/>
        </p:nvSpPr>
        <p:spPr bwMode="auto">
          <a:xfrm>
            <a:off x="7696200" y="2743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7354" name="Oval 10"/>
          <p:cNvSpPr>
            <a:spLocks noChangeArrowheads="1"/>
          </p:cNvSpPr>
          <p:nvPr/>
        </p:nvSpPr>
        <p:spPr bwMode="auto">
          <a:xfrm>
            <a:off x="68580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7355" name="Rectangle 11"/>
          <p:cNvSpPr>
            <a:spLocks noChangeArrowheads="1"/>
          </p:cNvSpPr>
          <p:nvPr/>
        </p:nvSpPr>
        <p:spPr bwMode="auto">
          <a:xfrm>
            <a:off x="7467600" y="25146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57356" name="Rectangle 12"/>
          <p:cNvSpPr>
            <a:spLocks noChangeArrowheads="1"/>
          </p:cNvSpPr>
          <p:nvPr/>
        </p:nvSpPr>
        <p:spPr bwMode="auto">
          <a:xfrm>
            <a:off x="6781800" y="26670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57357" name="Rectangle 13"/>
          <p:cNvSpPr>
            <a:spLocks noChangeArrowheads="1"/>
          </p:cNvSpPr>
          <p:nvPr/>
        </p:nvSpPr>
        <p:spPr bwMode="auto">
          <a:xfrm>
            <a:off x="6934200" y="20574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57358" name="AutoShape 14"/>
          <p:cNvCxnSpPr>
            <a:cxnSpLocks noChangeShapeType="1"/>
            <a:stCxn id="57354" idx="5"/>
            <a:endCxn id="57357" idx="0"/>
          </p:cNvCxnSpPr>
          <p:nvPr/>
        </p:nvCxnSpPr>
        <p:spPr bwMode="auto">
          <a:xfrm>
            <a:off x="6988175" y="1806575"/>
            <a:ext cx="22225" cy="2508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359" name="AutoShape 15"/>
          <p:cNvCxnSpPr>
            <a:cxnSpLocks noChangeShapeType="1"/>
            <a:stCxn id="57351" idx="3"/>
            <a:endCxn id="57357" idx="0"/>
          </p:cNvCxnSpPr>
          <p:nvPr/>
        </p:nvCxnSpPr>
        <p:spPr bwMode="auto">
          <a:xfrm flipH="1">
            <a:off x="7010400" y="1806575"/>
            <a:ext cx="250825" cy="2508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360" name="AutoShape 16"/>
          <p:cNvCxnSpPr>
            <a:cxnSpLocks noChangeShapeType="1"/>
            <a:stCxn id="57349" idx="6"/>
            <a:endCxn id="57356" idx="1"/>
          </p:cNvCxnSpPr>
          <p:nvPr/>
        </p:nvCxnSpPr>
        <p:spPr bwMode="auto">
          <a:xfrm flipV="1">
            <a:off x="6477000" y="2743200"/>
            <a:ext cx="304800" cy="152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361" name="AutoShape 17"/>
          <p:cNvCxnSpPr>
            <a:cxnSpLocks noChangeShapeType="1"/>
            <a:stCxn id="57350" idx="7"/>
            <a:endCxn id="57356" idx="2"/>
          </p:cNvCxnSpPr>
          <p:nvPr/>
        </p:nvCxnSpPr>
        <p:spPr bwMode="auto">
          <a:xfrm flipV="1">
            <a:off x="6683375" y="2819400"/>
            <a:ext cx="174625" cy="2508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362" name="AutoShape 18"/>
          <p:cNvCxnSpPr>
            <a:cxnSpLocks noChangeShapeType="1"/>
            <a:stCxn id="57352" idx="1"/>
            <a:endCxn id="57355" idx="2"/>
          </p:cNvCxnSpPr>
          <p:nvPr/>
        </p:nvCxnSpPr>
        <p:spPr bwMode="auto">
          <a:xfrm flipH="1" flipV="1">
            <a:off x="7543800" y="2667000"/>
            <a:ext cx="22225" cy="4032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363" name="AutoShape 19"/>
          <p:cNvCxnSpPr>
            <a:cxnSpLocks noChangeShapeType="1"/>
            <a:stCxn id="57353" idx="2"/>
            <a:endCxn id="57355" idx="3"/>
          </p:cNvCxnSpPr>
          <p:nvPr/>
        </p:nvCxnSpPr>
        <p:spPr bwMode="auto">
          <a:xfrm flipH="1" flipV="1">
            <a:off x="7620000" y="2590800"/>
            <a:ext cx="76200" cy="228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836" name="Oval 20"/>
          <p:cNvSpPr>
            <a:spLocks noChangeArrowheads="1"/>
          </p:cNvSpPr>
          <p:nvPr/>
        </p:nvSpPr>
        <p:spPr bwMode="auto">
          <a:xfrm>
            <a:off x="6324600" y="5638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37" name="Oval 21"/>
          <p:cNvSpPr>
            <a:spLocks noChangeArrowheads="1"/>
          </p:cNvSpPr>
          <p:nvPr/>
        </p:nvSpPr>
        <p:spPr bwMode="auto">
          <a:xfrm>
            <a:off x="6553200" y="5867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38" name="Oval 22"/>
          <p:cNvSpPr>
            <a:spLocks noChangeArrowheads="1"/>
          </p:cNvSpPr>
          <p:nvPr/>
        </p:nvSpPr>
        <p:spPr bwMode="auto">
          <a:xfrm>
            <a:off x="7239000" y="4724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39" name="Oval 23"/>
          <p:cNvSpPr>
            <a:spLocks noChangeArrowheads="1"/>
          </p:cNvSpPr>
          <p:nvPr/>
        </p:nvSpPr>
        <p:spPr bwMode="auto">
          <a:xfrm>
            <a:off x="7543800" y="5867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40" name="Oval 24"/>
          <p:cNvSpPr>
            <a:spLocks noChangeArrowheads="1"/>
          </p:cNvSpPr>
          <p:nvPr/>
        </p:nvSpPr>
        <p:spPr bwMode="auto">
          <a:xfrm>
            <a:off x="7696200" y="5562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41" name="Oval 25"/>
          <p:cNvSpPr>
            <a:spLocks noChangeArrowheads="1"/>
          </p:cNvSpPr>
          <p:nvPr/>
        </p:nvSpPr>
        <p:spPr bwMode="auto">
          <a:xfrm>
            <a:off x="6858000" y="4724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42" name="Rectangle 26"/>
          <p:cNvSpPr>
            <a:spLocks noChangeArrowheads="1"/>
          </p:cNvSpPr>
          <p:nvPr/>
        </p:nvSpPr>
        <p:spPr bwMode="auto">
          <a:xfrm>
            <a:off x="7620000" y="57150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4843" name="Rectangle 27"/>
          <p:cNvSpPr>
            <a:spLocks noChangeArrowheads="1"/>
          </p:cNvSpPr>
          <p:nvPr/>
        </p:nvSpPr>
        <p:spPr bwMode="auto">
          <a:xfrm>
            <a:off x="6477000" y="57150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34844" name="Rectangle 28"/>
          <p:cNvSpPr>
            <a:spLocks noChangeArrowheads="1"/>
          </p:cNvSpPr>
          <p:nvPr/>
        </p:nvSpPr>
        <p:spPr bwMode="auto">
          <a:xfrm>
            <a:off x="7042150" y="47244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34845" name="AutoShape 29"/>
          <p:cNvCxnSpPr>
            <a:cxnSpLocks noChangeShapeType="1"/>
            <a:stCxn id="34841" idx="5"/>
            <a:endCxn id="34844" idx="0"/>
          </p:cNvCxnSpPr>
          <p:nvPr/>
        </p:nvCxnSpPr>
        <p:spPr bwMode="auto">
          <a:xfrm flipV="1">
            <a:off x="6988175" y="4724400"/>
            <a:ext cx="130175" cy="130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846" name="AutoShape 30"/>
          <p:cNvCxnSpPr>
            <a:cxnSpLocks noChangeShapeType="1"/>
            <a:stCxn id="34838" idx="3"/>
            <a:endCxn id="34844" idx="0"/>
          </p:cNvCxnSpPr>
          <p:nvPr/>
        </p:nvCxnSpPr>
        <p:spPr bwMode="auto">
          <a:xfrm flipH="1" flipV="1">
            <a:off x="7118350" y="4724400"/>
            <a:ext cx="142875" cy="130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847" name="AutoShape 31"/>
          <p:cNvCxnSpPr>
            <a:cxnSpLocks noChangeShapeType="1"/>
            <a:stCxn id="34836" idx="6"/>
            <a:endCxn id="34843" idx="1"/>
          </p:cNvCxnSpPr>
          <p:nvPr/>
        </p:nvCxnSpPr>
        <p:spPr bwMode="auto">
          <a:xfrm>
            <a:off x="6477000" y="5715000"/>
            <a:ext cx="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848" name="AutoShape 32"/>
          <p:cNvCxnSpPr>
            <a:cxnSpLocks noChangeShapeType="1"/>
            <a:stCxn id="34837" idx="7"/>
            <a:endCxn id="34843" idx="2"/>
          </p:cNvCxnSpPr>
          <p:nvPr/>
        </p:nvCxnSpPr>
        <p:spPr bwMode="auto">
          <a:xfrm flipH="1" flipV="1">
            <a:off x="6553200" y="5867400"/>
            <a:ext cx="130175" cy="222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849" name="AutoShape 33"/>
          <p:cNvCxnSpPr>
            <a:cxnSpLocks noChangeShapeType="1"/>
            <a:stCxn id="34839" idx="1"/>
            <a:endCxn id="34842" idx="2"/>
          </p:cNvCxnSpPr>
          <p:nvPr/>
        </p:nvCxnSpPr>
        <p:spPr bwMode="auto">
          <a:xfrm flipV="1">
            <a:off x="7566025" y="5867400"/>
            <a:ext cx="130175" cy="222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850" name="AutoShape 34"/>
          <p:cNvCxnSpPr>
            <a:cxnSpLocks noChangeShapeType="1"/>
            <a:stCxn id="34840" idx="2"/>
            <a:endCxn id="34842" idx="3"/>
          </p:cNvCxnSpPr>
          <p:nvPr/>
        </p:nvCxnSpPr>
        <p:spPr bwMode="auto">
          <a:xfrm>
            <a:off x="7696200" y="5638800"/>
            <a:ext cx="76200" cy="152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851" name="AutoShape 35"/>
          <p:cNvSpPr>
            <a:spLocks noChangeArrowheads="1"/>
          </p:cNvSpPr>
          <p:nvPr/>
        </p:nvSpPr>
        <p:spPr bwMode="auto">
          <a:xfrm>
            <a:off x="6781800" y="3657600"/>
            <a:ext cx="609600" cy="609600"/>
          </a:xfrm>
          <a:prstGeom prst="downArrow">
            <a:avLst>
              <a:gd name="adj1" fmla="val 39583"/>
              <a:gd name="adj2" fmla="val 51250"/>
            </a:avLst>
          </a:prstGeom>
          <a:solidFill>
            <a:schemeClr val="accent1"/>
          </a:solidFill>
          <a:ln w="9525">
            <a:solidFill>
              <a:schemeClr val="tx1"/>
            </a:solidFill>
            <a:miter lim="800000"/>
            <a:headEnd/>
            <a:tailEnd/>
          </a:ln>
        </p:spPr>
        <p:txBody>
          <a:bodyPr vert="eaVert" wrap="none" anchor="ctr"/>
          <a:lstStyle/>
          <a:p>
            <a:endParaRPr lang="en-US"/>
          </a:p>
        </p:txBody>
      </p:sp>
    </p:spTree>
    <p:extLst>
      <p:ext uri="{BB962C8B-B14F-4D97-AF65-F5344CB8AC3E}">
        <p14:creationId xmlns:p14="http://schemas.microsoft.com/office/powerpoint/2010/main" val="387688037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8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8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8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8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8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8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85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406979">
                                            <p:txEl>
                                              <p:pRg st="5" end="5"/>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40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6" grpId="0" animBg="1"/>
      <p:bldP spid="34837" grpId="0" animBg="1"/>
      <p:bldP spid="34838" grpId="0" animBg="1"/>
      <p:bldP spid="34839" grpId="0" animBg="1"/>
      <p:bldP spid="34840" grpId="0" animBg="1"/>
      <p:bldP spid="34841" grpId="0" animBg="1"/>
      <p:bldP spid="34842" grpId="0" animBg="1"/>
      <p:bldP spid="34843" grpId="0" animBg="1"/>
      <p:bldP spid="34844" grpId="0" animBg="1"/>
      <p:bldP spid="348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fontScale="90000"/>
          </a:bodyPr>
          <a:lstStyle/>
          <a:p>
            <a:r>
              <a:rPr lang="en-US" dirty="0">
                <a:solidFill>
                  <a:srgbClr val="000000"/>
                </a:solidFill>
              </a:rPr>
              <a:t>Initialization</a:t>
            </a:r>
          </a:p>
        </p:txBody>
      </p:sp>
      <p:sp>
        <p:nvSpPr>
          <p:cNvPr id="1408003" name="Rectangle 3"/>
          <p:cNvSpPr>
            <a:spLocks noGrp="1" noChangeArrowheads="1"/>
          </p:cNvSpPr>
          <p:nvPr>
            <p:ph idx="1"/>
          </p:nvPr>
        </p:nvSpPr>
        <p:spPr>
          <a:xfrm>
            <a:off x="330127" y="1500187"/>
            <a:ext cx="5723540" cy="4711527"/>
          </a:xfrm>
        </p:spPr>
        <p:txBody>
          <a:bodyPr/>
          <a:lstStyle/>
          <a:p>
            <a:r>
              <a:rPr lang="en-US" sz="2800" dirty="0">
                <a:solidFill>
                  <a:srgbClr val="000090"/>
                </a:solidFill>
                <a:latin typeface="Arial" charset="0"/>
              </a:rPr>
              <a:t>K-means is non-deterministic</a:t>
            </a:r>
          </a:p>
          <a:p>
            <a:pPr lvl="1"/>
            <a:r>
              <a:rPr lang="en-US" sz="2400" dirty="0">
                <a:latin typeface="Arial" charset="0"/>
              </a:rPr>
              <a:t>Requires initial means</a:t>
            </a:r>
          </a:p>
          <a:p>
            <a:pPr lvl="1"/>
            <a:r>
              <a:rPr lang="en-US" sz="2400" dirty="0">
                <a:latin typeface="Arial" charset="0"/>
              </a:rPr>
              <a:t>It does matter what you pick!</a:t>
            </a:r>
          </a:p>
          <a:p>
            <a:pPr lvl="1"/>
            <a:endParaRPr lang="en-US" sz="2400" dirty="0">
              <a:latin typeface="Arial" charset="0"/>
            </a:endParaRPr>
          </a:p>
          <a:p>
            <a:pPr lvl="1"/>
            <a:r>
              <a:rPr lang="en-US" sz="2400" dirty="0">
                <a:latin typeface="Arial" charset="0"/>
              </a:rPr>
              <a:t>What can go wrong?</a:t>
            </a:r>
          </a:p>
          <a:p>
            <a:pPr lvl="1"/>
            <a:endParaRPr lang="en-US" sz="2400" dirty="0">
              <a:latin typeface="Arial" charset="0"/>
            </a:endParaRPr>
          </a:p>
          <a:p>
            <a:pPr lvl="1"/>
            <a:r>
              <a:rPr lang="en-US" sz="2400" dirty="0">
                <a:solidFill>
                  <a:srgbClr val="000090"/>
                </a:solidFill>
                <a:latin typeface="Arial" charset="0"/>
              </a:rPr>
              <a:t>Various schemes for preventing this kind of thing: </a:t>
            </a:r>
            <a:r>
              <a:rPr lang="en-US" sz="2400" dirty="0">
                <a:latin typeface="Arial" charset="0"/>
              </a:rPr>
              <a:t>variance-based split / merge, initialization heuristics</a:t>
            </a:r>
          </a:p>
          <a:p>
            <a:pPr lvl="1"/>
            <a:endParaRPr lang="en-US" sz="2400" dirty="0">
              <a:latin typeface="Arial" charset="0"/>
            </a:endParaRPr>
          </a:p>
        </p:txBody>
      </p:sp>
      <p:sp>
        <p:nvSpPr>
          <p:cNvPr id="58372" name="Oval 4"/>
          <p:cNvSpPr>
            <a:spLocks noChangeArrowheads="1"/>
          </p:cNvSpPr>
          <p:nvPr/>
        </p:nvSpPr>
        <p:spPr bwMode="auto">
          <a:xfrm>
            <a:off x="6400800" y="2819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8373" name="Oval 5"/>
          <p:cNvSpPr>
            <a:spLocks noChangeArrowheads="1"/>
          </p:cNvSpPr>
          <p:nvPr/>
        </p:nvSpPr>
        <p:spPr bwMode="auto">
          <a:xfrm>
            <a:off x="6629400" y="3048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8374" name="Oval 6"/>
          <p:cNvSpPr>
            <a:spLocks noChangeArrowheads="1"/>
          </p:cNvSpPr>
          <p:nvPr/>
        </p:nvSpPr>
        <p:spPr bwMode="auto">
          <a:xfrm>
            <a:off x="73152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8375" name="Oval 7"/>
          <p:cNvSpPr>
            <a:spLocks noChangeArrowheads="1"/>
          </p:cNvSpPr>
          <p:nvPr/>
        </p:nvSpPr>
        <p:spPr bwMode="auto">
          <a:xfrm>
            <a:off x="7620000" y="3048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8376" name="Oval 8"/>
          <p:cNvSpPr>
            <a:spLocks noChangeArrowheads="1"/>
          </p:cNvSpPr>
          <p:nvPr/>
        </p:nvSpPr>
        <p:spPr bwMode="auto">
          <a:xfrm>
            <a:off x="7772400" y="2743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8377" name="Oval 9"/>
          <p:cNvSpPr>
            <a:spLocks noChangeArrowheads="1"/>
          </p:cNvSpPr>
          <p:nvPr/>
        </p:nvSpPr>
        <p:spPr bwMode="auto">
          <a:xfrm>
            <a:off x="69342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8378" name="Rectangle 10"/>
          <p:cNvSpPr>
            <a:spLocks noChangeArrowheads="1"/>
          </p:cNvSpPr>
          <p:nvPr/>
        </p:nvSpPr>
        <p:spPr bwMode="auto">
          <a:xfrm>
            <a:off x="7391400" y="27432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58379" name="Rectangle 11"/>
          <p:cNvSpPr>
            <a:spLocks noChangeArrowheads="1"/>
          </p:cNvSpPr>
          <p:nvPr/>
        </p:nvSpPr>
        <p:spPr bwMode="auto">
          <a:xfrm>
            <a:off x="6781800" y="27432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58380" name="Rectangle 12"/>
          <p:cNvSpPr>
            <a:spLocks noChangeArrowheads="1"/>
          </p:cNvSpPr>
          <p:nvPr/>
        </p:nvSpPr>
        <p:spPr bwMode="auto">
          <a:xfrm>
            <a:off x="7162800" y="19812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sp>
        <p:nvSpPr>
          <p:cNvPr id="1408013" name="Oval 13"/>
          <p:cNvSpPr>
            <a:spLocks noChangeArrowheads="1"/>
          </p:cNvSpPr>
          <p:nvPr/>
        </p:nvSpPr>
        <p:spPr bwMode="auto">
          <a:xfrm>
            <a:off x="6400800" y="548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4" name="Oval 14"/>
          <p:cNvSpPr>
            <a:spLocks noChangeArrowheads="1"/>
          </p:cNvSpPr>
          <p:nvPr/>
        </p:nvSpPr>
        <p:spPr bwMode="auto">
          <a:xfrm>
            <a:off x="6629400" y="5715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5" name="Oval 15"/>
          <p:cNvSpPr>
            <a:spLocks noChangeArrowheads="1"/>
          </p:cNvSpPr>
          <p:nvPr/>
        </p:nvSpPr>
        <p:spPr bwMode="auto">
          <a:xfrm>
            <a:off x="7315200" y="4343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6" name="Oval 16"/>
          <p:cNvSpPr>
            <a:spLocks noChangeArrowheads="1"/>
          </p:cNvSpPr>
          <p:nvPr/>
        </p:nvSpPr>
        <p:spPr bwMode="auto">
          <a:xfrm>
            <a:off x="7620000" y="5715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7" name="Oval 17"/>
          <p:cNvSpPr>
            <a:spLocks noChangeArrowheads="1"/>
          </p:cNvSpPr>
          <p:nvPr/>
        </p:nvSpPr>
        <p:spPr bwMode="auto">
          <a:xfrm>
            <a:off x="7772400" y="5410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8" name="Oval 18"/>
          <p:cNvSpPr>
            <a:spLocks noChangeArrowheads="1"/>
          </p:cNvSpPr>
          <p:nvPr/>
        </p:nvSpPr>
        <p:spPr bwMode="auto">
          <a:xfrm>
            <a:off x="6934200" y="4343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9" name="Rectangle 19"/>
          <p:cNvSpPr>
            <a:spLocks noChangeArrowheads="1"/>
          </p:cNvSpPr>
          <p:nvPr/>
        </p:nvSpPr>
        <p:spPr bwMode="auto">
          <a:xfrm>
            <a:off x="7086600" y="55626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1408020" name="Rectangle 20"/>
          <p:cNvSpPr>
            <a:spLocks noChangeArrowheads="1"/>
          </p:cNvSpPr>
          <p:nvPr/>
        </p:nvSpPr>
        <p:spPr bwMode="auto">
          <a:xfrm>
            <a:off x="6934200" y="46482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1408021" name="Rectangle 21"/>
          <p:cNvSpPr>
            <a:spLocks noChangeArrowheads="1"/>
          </p:cNvSpPr>
          <p:nvPr/>
        </p:nvSpPr>
        <p:spPr bwMode="auto">
          <a:xfrm>
            <a:off x="7315200" y="46482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09529282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80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80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080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80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80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080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80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80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80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4080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8013" grpId="0" animBg="1"/>
      <p:bldP spid="1408014" grpId="0" animBg="1"/>
      <p:bldP spid="1408015" grpId="0" animBg="1"/>
      <p:bldP spid="1408016" grpId="0" animBg="1"/>
      <p:bldP spid="1408017" grpId="0" animBg="1"/>
      <p:bldP spid="1408018" grpId="0" animBg="1"/>
      <p:bldP spid="1408019" grpId="0" animBg="1"/>
      <p:bldP spid="1408020" grpId="0" animBg="1"/>
      <p:bldP spid="14080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fontScale="90000"/>
          </a:bodyPr>
          <a:lstStyle/>
          <a:p>
            <a:r>
              <a:rPr lang="en-US" dirty="0">
                <a:solidFill>
                  <a:srgbClr val="000000"/>
                </a:solidFill>
              </a:rPr>
              <a:t>K-Means Getting Stuck</a:t>
            </a:r>
          </a:p>
        </p:txBody>
      </p:sp>
      <p:sp>
        <p:nvSpPr>
          <p:cNvPr id="59395" name="Rectangle 3"/>
          <p:cNvSpPr>
            <a:spLocks noGrp="1" noChangeArrowheads="1"/>
          </p:cNvSpPr>
          <p:nvPr>
            <p:ph idx="1"/>
          </p:nvPr>
        </p:nvSpPr>
        <p:spPr/>
        <p:txBody>
          <a:bodyPr/>
          <a:lstStyle/>
          <a:p>
            <a:pPr marL="0" indent="0">
              <a:buNone/>
            </a:pPr>
            <a:r>
              <a:rPr lang="en-US" dirty="0">
                <a:latin typeface="Arial" charset="0"/>
              </a:rPr>
              <a:t>A local optimum:</a:t>
            </a:r>
          </a:p>
        </p:txBody>
      </p:sp>
      <p:grpSp>
        <p:nvGrpSpPr>
          <p:cNvPr id="59396" name="Group 4"/>
          <p:cNvGrpSpPr>
            <a:grpSpLocks/>
          </p:cNvGrpSpPr>
          <p:nvPr/>
        </p:nvGrpSpPr>
        <p:grpSpPr bwMode="auto">
          <a:xfrm>
            <a:off x="5105400" y="4267200"/>
            <a:ext cx="1716088" cy="1419225"/>
            <a:chOff x="1774" y="2683"/>
            <a:chExt cx="1081" cy="894"/>
          </a:xfrm>
        </p:grpSpPr>
        <p:sp>
          <p:nvSpPr>
            <p:cNvPr id="59507" name="Oval 5"/>
            <p:cNvSpPr>
              <a:spLocks noChangeAspect="1" noChangeArrowheads="1"/>
            </p:cNvSpPr>
            <p:nvPr/>
          </p:nvSpPr>
          <p:spPr bwMode="auto">
            <a:xfrm>
              <a:off x="2024" y="319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08" name="Oval 6"/>
            <p:cNvSpPr>
              <a:spLocks noChangeAspect="1" noChangeArrowheads="1"/>
            </p:cNvSpPr>
            <p:nvPr/>
          </p:nvSpPr>
          <p:spPr bwMode="auto">
            <a:xfrm>
              <a:off x="2749" y="3039"/>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09" name="Oval 7"/>
            <p:cNvSpPr>
              <a:spLocks noChangeAspect="1" noChangeArrowheads="1"/>
            </p:cNvSpPr>
            <p:nvPr/>
          </p:nvSpPr>
          <p:spPr bwMode="auto">
            <a:xfrm>
              <a:off x="2178" y="310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0" name="Oval 8"/>
            <p:cNvSpPr>
              <a:spLocks noChangeAspect="1" noChangeArrowheads="1"/>
            </p:cNvSpPr>
            <p:nvPr/>
          </p:nvSpPr>
          <p:spPr bwMode="auto">
            <a:xfrm>
              <a:off x="2145" y="3414"/>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1" name="Oval 9"/>
            <p:cNvSpPr>
              <a:spLocks noChangeAspect="1" noChangeArrowheads="1"/>
            </p:cNvSpPr>
            <p:nvPr/>
          </p:nvSpPr>
          <p:spPr bwMode="auto">
            <a:xfrm>
              <a:off x="2408" y="3326"/>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2" name="Oval 10"/>
            <p:cNvSpPr>
              <a:spLocks noChangeAspect="1" noChangeArrowheads="1"/>
            </p:cNvSpPr>
            <p:nvPr/>
          </p:nvSpPr>
          <p:spPr bwMode="auto">
            <a:xfrm>
              <a:off x="1781" y="3106"/>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3" name="Oval 11"/>
            <p:cNvSpPr>
              <a:spLocks noChangeAspect="1" noChangeArrowheads="1"/>
            </p:cNvSpPr>
            <p:nvPr/>
          </p:nvSpPr>
          <p:spPr bwMode="auto">
            <a:xfrm>
              <a:off x="2329" y="2809"/>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4" name="Oval 12"/>
            <p:cNvSpPr>
              <a:spLocks noChangeAspect="1" noChangeArrowheads="1"/>
            </p:cNvSpPr>
            <p:nvPr/>
          </p:nvSpPr>
          <p:spPr bwMode="auto">
            <a:xfrm>
              <a:off x="2348" y="3033"/>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5" name="Oval 13"/>
            <p:cNvSpPr>
              <a:spLocks noChangeAspect="1" noChangeArrowheads="1"/>
            </p:cNvSpPr>
            <p:nvPr/>
          </p:nvSpPr>
          <p:spPr bwMode="auto">
            <a:xfrm>
              <a:off x="2054" y="2768"/>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6" name="Oval 14"/>
            <p:cNvSpPr>
              <a:spLocks noChangeAspect="1" noChangeArrowheads="1"/>
            </p:cNvSpPr>
            <p:nvPr/>
          </p:nvSpPr>
          <p:spPr bwMode="auto">
            <a:xfrm>
              <a:off x="1820" y="3401"/>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7" name="Oval 15"/>
            <p:cNvSpPr>
              <a:spLocks noChangeAspect="1" noChangeArrowheads="1"/>
            </p:cNvSpPr>
            <p:nvPr/>
          </p:nvSpPr>
          <p:spPr bwMode="auto">
            <a:xfrm>
              <a:off x="1895" y="2926"/>
              <a:ext cx="32"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8" name="Oval 16"/>
            <p:cNvSpPr>
              <a:spLocks noChangeAspect="1" noChangeArrowheads="1"/>
            </p:cNvSpPr>
            <p:nvPr/>
          </p:nvSpPr>
          <p:spPr bwMode="auto">
            <a:xfrm>
              <a:off x="2555" y="3164"/>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19" name="Oval 17"/>
            <p:cNvSpPr>
              <a:spLocks noChangeAspect="1" noChangeArrowheads="1"/>
            </p:cNvSpPr>
            <p:nvPr/>
          </p:nvSpPr>
          <p:spPr bwMode="auto">
            <a:xfrm>
              <a:off x="2530" y="283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0" name="Oval 18"/>
            <p:cNvSpPr>
              <a:spLocks noChangeAspect="1" noChangeArrowheads="1"/>
            </p:cNvSpPr>
            <p:nvPr/>
          </p:nvSpPr>
          <p:spPr bwMode="auto">
            <a:xfrm rot="-1118274">
              <a:off x="2198" y="3252"/>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1" name="Oval 19"/>
            <p:cNvSpPr>
              <a:spLocks noChangeAspect="1" noChangeArrowheads="1"/>
            </p:cNvSpPr>
            <p:nvPr/>
          </p:nvSpPr>
          <p:spPr bwMode="auto">
            <a:xfrm rot="-1118274">
              <a:off x="2823" y="292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2" name="Oval 20"/>
            <p:cNvSpPr>
              <a:spLocks noChangeAspect="1" noChangeArrowheads="1"/>
            </p:cNvSpPr>
            <p:nvPr/>
          </p:nvSpPr>
          <p:spPr bwMode="auto">
            <a:xfrm rot="-1118274">
              <a:off x="2306" y="3125"/>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3" name="Oval 21"/>
            <p:cNvSpPr>
              <a:spLocks noChangeAspect="1" noChangeArrowheads="1"/>
            </p:cNvSpPr>
            <p:nvPr/>
          </p:nvSpPr>
          <p:spPr bwMode="auto">
            <a:xfrm rot="-1118274">
              <a:off x="2400" y="343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4" name="Oval 22"/>
            <p:cNvSpPr>
              <a:spLocks noChangeAspect="1" noChangeArrowheads="1"/>
            </p:cNvSpPr>
            <p:nvPr/>
          </p:nvSpPr>
          <p:spPr bwMode="auto">
            <a:xfrm rot="-1118274">
              <a:off x="2614" y="328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5" name="Oval 23"/>
            <p:cNvSpPr>
              <a:spLocks noChangeAspect="1" noChangeArrowheads="1"/>
            </p:cNvSpPr>
            <p:nvPr/>
          </p:nvSpPr>
          <p:spPr bwMode="auto">
            <a:xfrm rot="-1118274">
              <a:off x="1933" y="323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6" name="Oval 24"/>
            <p:cNvSpPr>
              <a:spLocks noChangeAspect="1" noChangeArrowheads="1"/>
            </p:cNvSpPr>
            <p:nvPr/>
          </p:nvSpPr>
          <p:spPr bwMode="auto">
            <a:xfrm rot="-1118274">
              <a:off x="2334" y="2811"/>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7" name="Oval 25"/>
            <p:cNvSpPr>
              <a:spLocks noChangeAspect="1" noChangeArrowheads="1"/>
            </p:cNvSpPr>
            <p:nvPr/>
          </p:nvSpPr>
          <p:spPr bwMode="auto">
            <a:xfrm rot="-1118274">
              <a:off x="2441" y="3018"/>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8" name="Oval 26"/>
            <p:cNvSpPr>
              <a:spLocks noChangeAspect="1" noChangeArrowheads="1"/>
            </p:cNvSpPr>
            <p:nvPr/>
          </p:nvSpPr>
          <p:spPr bwMode="auto">
            <a:xfrm rot="-1118274">
              <a:off x="2057" y="284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29" name="Oval 27"/>
            <p:cNvSpPr>
              <a:spLocks noChangeAspect="1" noChangeArrowheads="1"/>
            </p:cNvSpPr>
            <p:nvPr/>
          </p:nvSpPr>
          <p:spPr bwMode="auto">
            <a:xfrm rot="-1118274">
              <a:off x="2087" y="350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0" name="Oval 28"/>
            <p:cNvSpPr>
              <a:spLocks noChangeAspect="1" noChangeArrowheads="1"/>
            </p:cNvSpPr>
            <p:nvPr/>
          </p:nvSpPr>
          <p:spPr bwMode="auto">
            <a:xfrm rot="-1118274">
              <a:off x="1969" y="3033"/>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1" name="Oval 29"/>
            <p:cNvSpPr>
              <a:spLocks noChangeAspect="1" noChangeArrowheads="1"/>
            </p:cNvSpPr>
            <p:nvPr/>
          </p:nvSpPr>
          <p:spPr bwMode="auto">
            <a:xfrm rot="-1118274">
              <a:off x="2689" y="3090"/>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2" name="Oval 30"/>
            <p:cNvSpPr>
              <a:spLocks noChangeAspect="1" noChangeArrowheads="1"/>
            </p:cNvSpPr>
            <p:nvPr/>
          </p:nvSpPr>
          <p:spPr bwMode="auto">
            <a:xfrm rot="-1118274">
              <a:off x="2532" y="278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3" name="Oval 31"/>
            <p:cNvSpPr>
              <a:spLocks noChangeAspect="1" noChangeArrowheads="1"/>
            </p:cNvSpPr>
            <p:nvPr/>
          </p:nvSpPr>
          <p:spPr bwMode="auto">
            <a:xfrm rot="5895381">
              <a:off x="2178" y="2874"/>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4" name="Oval 32"/>
            <p:cNvSpPr>
              <a:spLocks noChangeAspect="1" noChangeArrowheads="1"/>
            </p:cNvSpPr>
            <p:nvPr/>
          </p:nvSpPr>
          <p:spPr bwMode="auto">
            <a:xfrm rot="5895381">
              <a:off x="2256" y="3470"/>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5" name="Oval 33"/>
            <p:cNvSpPr>
              <a:spLocks noChangeAspect="1" noChangeArrowheads="1"/>
            </p:cNvSpPr>
            <p:nvPr/>
          </p:nvSpPr>
          <p:spPr bwMode="auto">
            <a:xfrm rot="5895381">
              <a:off x="2269" y="300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6" name="Oval 34"/>
            <p:cNvSpPr>
              <a:spLocks noChangeAspect="1" noChangeArrowheads="1"/>
            </p:cNvSpPr>
            <p:nvPr/>
          </p:nvSpPr>
          <p:spPr bwMode="auto">
            <a:xfrm rot="5895381">
              <a:off x="1884" y="2935"/>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7" name="Oval 35"/>
            <p:cNvSpPr>
              <a:spLocks noChangeAspect="1" noChangeArrowheads="1"/>
            </p:cNvSpPr>
            <p:nvPr/>
          </p:nvSpPr>
          <p:spPr bwMode="auto">
            <a:xfrm rot="5895381">
              <a:off x="1955" y="3157"/>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8" name="Oval 36"/>
            <p:cNvSpPr>
              <a:spLocks noChangeAspect="1" noChangeArrowheads="1"/>
            </p:cNvSpPr>
            <p:nvPr/>
          </p:nvSpPr>
          <p:spPr bwMode="auto">
            <a:xfrm rot="5895381">
              <a:off x="2319" y="2693"/>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39" name="Oval 37"/>
            <p:cNvSpPr>
              <a:spLocks noChangeAspect="1" noChangeArrowheads="1"/>
            </p:cNvSpPr>
            <p:nvPr/>
          </p:nvSpPr>
          <p:spPr bwMode="auto">
            <a:xfrm rot="5895381">
              <a:off x="2601" y="3170"/>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0" name="Oval 38"/>
            <p:cNvSpPr>
              <a:spLocks noChangeAspect="1" noChangeArrowheads="1"/>
            </p:cNvSpPr>
            <p:nvPr/>
          </p:nvSpPr>
          <p:spPr bwMode="auto">
            <a:xfrm rot="5895381">
              <a:off x="2327" y="3153"/>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1" name="Oval 39"/>
            <p:cNvSpPr>
              <a:spLocks noChangeAspect="1" noChangeArrowheads="1"/>
            </p:cNvSpPr>
            <p:nvPr/>
          </p:nvSpPr>
          <p:spPr bwMode="auto">
            <a:xfrm rot="5895381">
              <a:off x="2696" y="2958"/>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2" name="Oval 40"/>
            <p:cNvSpPr>
              <a:spLocks noChangeAspect="1" noChangeArrowheads="1"/>
            </p:cNvSpPr>
            <p:nvPr/>
          </p:nvSpPr>
          <p:spPr bwMode="auto">
            <a:xfrm rot="5895381">
              <a:off x="1947" y="2679"/>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3" name="Oval 41"/>
            <p:cNvSpPr>
              <a:spLocks noChangeAspect="1" noChangeArrowheads="1"/>
            </p:cNvSpPr>
            <p:nvPr/>
          </p:nvSpPr>
          <p:spPr bwMode="auto">
            <a:xfrm rot="5895381">
              <a:off x="2523" y="280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4" name="Oval 42"/>
            <p:cNvSpPr>
              <a:spLocks noChangeAspect="1" noChangeArrowheads="1"/>
            </p:cNvSpPr>
            <p:nvPr/>
          </p:nvSpPr>
          <p:spPr bwMode="auto">
            <a:xfrm rot="5895381">
              <a:off x="2136" y="329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5" name="Oval 43"/>
            <p:cNvSpPr>
              <a:spLocks noChangeAspect="1" noChangeArrowheads="1"/>
            </p:cNvSpPr>
            <p:nvPr/>
          </p:nvSpPr>
          <p:spPr bwMode="auto">
            <a:xfrm rot="5895381">
              <a:off x="2547" y="3328"/>
              <a:ext cx="28"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6" name="Oval 44"/>
            <p:cNvSpPr>
              <a:spLocks noChangeAspect="1" noChangeArrowheads="1"/>
            </p:cNvSpPr>
            <p:nvPr/>
          </p:nvSpPr>
          <p:spPr bwMode="auto">
            <a:xfrm rot="4777107">
              <a:off x="2069" y="3006"/>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7" name="Oval 45"/>
            <p:cNvSpPr>
              <a:spLocks noChangeAspect="1" noChangeArrowheads="1"/>
            </p:cNvSpPr>
            <p:nvPr/>
          </p:nvSpPr>
          <p:spPr bwMode="auto">
            <a:xfrm rot="4777107">
              <a:off x="2391" y="3551"/>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8" name="Oval 46"/>
            <p:cNvSpPr>
              <a:spLocks noChangeAspect="1" noChangeArrowheads="1"/>
            </p:cNvSpPr>
            <p:nvPr/>
          </p:nvSpPr>
          <p:spPr bwMode="auto">
            <a:xfrm rot="4777107">
              <a:off x="2214" y="3111"/>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49" name="Oval 47"/>
            <p:cNvSpPr>
              <a:spLocks noChangeAspect="1" noChangeArrowheads="1"/>
            </p:cNvSpPr>
            <p:nvPr/>
          </p:nvSpPr>
          <p:spPr bwMode="auto">
            <a:xfrm rot="4777107">
              <a:off x="1818" y="3141"/>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50" name="Oval 48"/>
            <p:cNvSpPr>
              <a:spLocks noChangeAspect="1" noChangeArrowheads="1"/>
            </p:cNvSpPr>
            <p:nvPr/>
          </p:nvSpPr>
          <p:spPr bwMode="auto">
            <a:xfrm rot="4777107">
              <a:off x="1976" y="3335"/>
              <a:ext cx="28"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51" name="Oval 49"/>
            <p:cNvSpPr>
              <a:spLocks noChangeAspect="1" noChangeArrowheads="1"/>
            </p:cNvSpPr>
            <p:nvPr/>
          </p:nvSpPr>
          <p:spPr bwMode="auto">
            <a:xfrm rot="4777107">
              <a:off x="2135" y="279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52" name="Oval 50"/>
            <p:cNvSpPr>
              <a:spLocks noChangeAspect="1" noChangeArrowheads="1"/>
            </p:cNvSpPr>
            <p:nvPr/>
          </p:nvSpPr>
          <p:spPr bwMode="auto">
            <a:xfrm rot="4777107">
              <a:off x="2595" y="3176"/>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53" name="Oval 51"/>
            <p:cNvSpPr>
              <a:spLocks noChangeAspect="1" noChangeArrowheads="1"/>
            </p:cNvSpPr>
            <p:nvPr/>
          </p:nvSpPr>
          <p:spPr bwMode="auto">
            <a:xfrm rot="4777107">
              <a:off x="2324" y="3231"/>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54" name="Oval 52"/>
            <p:cNvSpPr>
              <a:spLocks noChangeAspect="1" noChangeArrowheads="1"/>
            </p:cNvSpPr>
            <p:nvPr/>
          </p:nvSpPr>
          <p:spPr bwMode="auto">
            <a:xfrm rot="4777107">
              <a:off x="2596" y="2952"/>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55" name="Oval 53"/>
            <p:cNvSpPr>
              <a:spLocks noChangeAspect="1" noChangeArrowheads="1"/>
            </p:cNvSpPr>
            <p:nvPr/>
          </p:nvSpPr>
          <p:spPr bwMode="auto">
            <a:xfrm rot="4777107">
              <a:off x="1776" y="2882"/>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56" name="Oval 54"/>
            <p:cNvSpPr>
              <a:spLocks noChangeAspect="1" noChangeArrowheads="1"/>
            </p:cNvSpPr>
            <p:nvPr/>
          </p:nvSpPr>
          <p:spPr bwMode="auto">
            <a:xfrm rot="4777107">
              <a:off x="2375" y="2856"/>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57" name="Oval 55"/>
            <p:cNvSpPr>
              <a:spLocks noChangeAspect="1" noChangeArrowheads="1"/>
            </p:cNvSpPr>
            <p:nvPr/>
          </p:nvSpPr>
          <p:spPr bwMode="auto">
            <a:xfrm rot="4777107">
              <a:off x="2199" y="3419"/>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58" name="Oval 56"/>
            <p:cNvSpPr>
              <a:spLocks noChangeAspect="1" noChangeArrowheads="1"/>
            </p:cNvSpPr>
            <p:nvPr/>
          </p:nvSpPr>
          <p:spPr bwMode="auto">
            <a:xfrm rot="4777107">
              <a:off x="2604" y="3338"/>
              <a:ext cx="24" cy="32"/>
            </a:xfrm>
            <a:prstGeom prst="ellipse">
              <a:avLst/>
            </a:prstGeom>
            <a:solidFill>
              <a:schemeClr val="hlink"/>
            </a:solidFill>
            <a:ln w="9525">
              <a:solidFill>
                <a:schemeClr val="hlink"/>
              </a:solidFill>
              <a:round/>
              <a:headEnd/>
              <a:tailEnd/>
            </a:ln>
          </p:spPr>
          <p:txBody>
            <a:bodyPr wrap="none" anchor="ctr"/>
            <a:lstStyle/>
            <a:p>
              <a:endParaRPr lang="en-US"/>
            </a:p>
          </p:txBody>
        </p:sp>
      </p:grpSp>
      <p:grpSp>
        <p:nvGrpSpPr>
          <p:cNvPr id="59397" name="Group 57"/>
          <p:cNvGrpSpPr>
            <a:grpSpLocks/>
          </p:cNvGrpSpPr>
          <p:nvPr/>
        </p:nvGrpSpPr>
        <p:grpSpPr bwMode="auto">
          <a:xfrm>
            <a:off x="5715000" y="2438400"/>
            <a:ext cx="1716088" cy="1419225"/>
            <a:chOff x="1774" y="2683"/>
            <a:chExt cx="1081" cy="894"/>
          </a:xfrm>
        </p:grpSpPr>
        <p:sp>
          <p:nvSpPr>
            <p:cNvPr id="59455" name="Oval 58"/>
            <p:cNvSpPr>
              <a:spLocks noChangeAspect="1" noChangeArrowheads="1"/>
            </p:cNvSpPr>
            <p:nvPr/>
          </p:nvSpPr>
          <p:spPr bwMode="auto">
            <a:xfrm>
              <a:off x="2024" y="319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56" name="Oval 59"/>
            <p:cNvSpPr>
              <a:spLocks noChangeAspect="1" noChangeArrowheads="1"/>
            </p:cNvSpPr>
            <p:nvPr/>
          </p:nvSpPr>
          <p:spPr bwMode="auto">
            <a:xfrm>
              <a:off x="2749" y="3039"/>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57" name="Oval 60"/>
            <p:cNvSpPr>
              <a:spLocks noChangeAspect="1" noChangeArrowheads="1"/>
            </p:cNvSpPr>
            <p:nvPr/>
          </p:nvSpPr>
          <p:spPr bwMode="auto">
            <a:xfrm>
              <a:off x="2178" y="310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58" name="Oval 61"/>
            <p:cNvSpPr>
              <a:spLocks noChangeAspect="1" noChangeArrowheads="1"/>
            </p:cNvSpPr>
            <p:nvPr/>
          </p:nvSpPr>
          <p:spPr bwMode="auto">
            <a:xfrm>
              <a:off x="2145" y="3414"/>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59" name="Oval 62"/>
            <p:cNvSpPr>
              <a:spLocks noChangeAspect="1" noChangeArrowheads="1"/>
            </p:cNvSpPr>
            <p:nvPr/>
          </p:nvSpPr>
          <p:spPr bwMode="auto">
            <a:xfrm>
              <a:off x="2408" y="3326"/>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0" name="Oval 63"/>
            <p:cNvSpPr>
              <a:spLocks noChangeAspect="1" noChangeArrowheads="1"/>
            </p:cNvSpPr>
            <p:nvPr/>
          </p:nvSpPr>
          <p:spPr bwMode="auto">
            <a:xfrm>
              <a:off x="1781" y="3106"/>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1" name="Oval 64"/>
            <p:cNvSpPr>
              <a:spLocks noChangeAspect="1" noChangeArrowheads="1"/>
            </p:cNvSpPr>
            <p:nvPr/>
          </p:nvSpPr>
          <p:spPr bwMode="auto">
            <a:xfrm>
              <a:off x="2329" y="2809"/>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2" name="Oval 65"/>
            <p:cNvSpPr>
              <a:spLocks noChangeAspect="1" noChangeArrowheads="1"/>
            </p:cNvSpPr>
            <p:nvPr/>
          </p:nvSpPr>
          <p:spPr bwMode="auto">
            <a:xfrm>
              <a:off x="2348" y="3033"/>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3" name="Oval 66"/>
            <p:cNvSpPr>
              <a:spLocks noChangeAspect="1" noChangeArrowheads="1"/>
            </p:cNvSpPr>
            <p:nvPr/>
          </p:nvSpPr>
          <p:spPr bwMode="auto">
            <a:xfrm>
              <a:off x="2054" y="2768"/>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4" name="Oval 67"/>
            <p:cNvSpPr>
              <a:spLocks noChangeAspect="1" noChangeArrowheads="1"/>
            </p:cNvSpPr>
            <p:nvPr/>
          </p:nvSpPr>
          <p:spPr bwMode="auto">
            <a:xfrm>
              <a:off x="1820" y="3401"/>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5" name="Oval 68"/>
            <p:cNvSpPr>
              <a:spLocks noChangeAspect="1" noChangeArrowheads="1"/>
            </p:cNvSpPr>
            <p:nvPr/>
          </p:nvSpPr>
          <p:spPr bwMode="auto">
            <a:xfrm>
              <a:off x="1895" y="2926"/>
              <a:ext cx="32"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6" name="Oval 69"/>
            <p:cNvSpPr>
              <a:spLocks noChangeAspect="1" noChangeArrowheads="1"/>
            </p:cNvSpPr>
            <p:nvPr/>
          </p:nvSpPr>
          <p:spPr bwMode="auto">
            <a:xfrm>
              <a:off x="2555" y="3164"/>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7" name="Oval 70"/>
            <p:cNvSpPr>
              <a:spLocks noChangeAspect="1" noChangeArrowheads="1"/>
            </p:cNvSpPr>
            <p:nvPr/>
          </p:nvSpPr>
          <p:spPr bwMode="auto">
            <a:xfrm>
              <a:off x="2530" y="283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8" name="Oval 71"/>
            <p:cNvSpPr>
              <a:spLocks noChangeAspect="1" noChangeArrowheads="1"/>
            </p:cNvSpPr>
            <p:nvPr/>
          </p:nvSpPr>
          <p:spPr bwMode="auto">
            <a:xfrm rot="-1118274">
              <a:off x="2198" y="3252"/>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69" name="Oval 72"/>
            <p:cNvSpPr>
              <a:spLocks noChangeAspect="1" noChangeArrowheads="1"/>
            </p:cNvSpPr>
            <p:nvPr/>
          </p:nvSpPr>
          <p:spPr bwMode="auto">
            <a:xfrm rot="-1118274">
              <a:off x="2823" y="292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0" name="Oval 73"/>
            <p:cNvSpPr>
              <a:spLocks noChangeAspect="1" noChangeArrowheads="1"/>
            </p:cNvSpPr>
            <p:nvPr/>
          </p:nvSpPr>
          <p:spPr bwMode="auto">
            <a:xfrm rot="-1118274">
              <a:off x="2306" y="3125"/>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1" name="Oval 74"/>
            <p:cNvSpPr>
              <a:spLocks noChangeAspect="1" noChangeArrowheads="1"/>
            </p:cNvSpPr>
            <p:nvPr/>
          </p:nvSpPr>
          <p:spPr bwMode="auto">
            <a:xfrm rot="-1118274">
              <a:off x="2400" y="343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2" name="Oval 75"/>
            <p:cNvSpPr>
              <a:spLocks noChangeAspect="1" noChangeArrowheads="1"/>
            </p:cNvSpPr>
            <p:nvPr/>
          </p:nvSpPr>
          <p:spPr bwMode="auto">
            <a:xfrm rot="-1118274">
              <a:off x="2614" y="328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3" name="Oval 76"/>
            <p:cNvSpPr>
              <a:spLocks noChangeAspect="1" noChangeArrowheads="1"/>
            </p:cNvSpPr>
            <p:nvPr/>
          </p:nvSpPr>
          <p:spPr bwMode="auto">
            <a:xfrm rot="-1118274">
              <a:off x="1933" y="323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4" name="Oval 77"/>
            <p:cNvSpPr>
              <a:spLocks noChangeAspect="1" noChangeArrowheads="1"/>
            </p:cNvSpPr>
            <p:nvPr/>
          </p:nvSpPr>
          <p:spPr bwMode="auto">
            <a:xfrm rot="-1118274">
              <a:off x="2334" y="2811"/>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5" name="Oval 78"/>
            <p:cNvSpPr>
              <a:spLocks noChangeAspect="1" noChangeArrowheads="1"/>
            </p:cNvSpPr>
            <p:nvPr/>
          </p:nvSpPr>
          <p:spPr bwMode="auto">
            <a:xfrm rot="-1118274">
              <a:off x="2441" y="3018"/>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6" name="Oval 79"/>
            <p:cNvSpPr>
              <a:spLocks noChangeAspect="1" noChangeArrowheads="1"/>
            </p:cNvSpPr>
            <p:nvPr/>
          </p:nvSpPr>
          <p:spPr bwMode="auto">
            <a:xfrm rot="-1118274">
              <a:off x="2057" y="284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7" name="Oval 80"/>
            <p:cNvSpPr>
              <a:spLocks noChangeAspect="1" noChangeArrowheads="1"/>
            </p:cNvSpPr>
            <p:nvPr/>
          </p:nvSpPr>
          <p:spPr bwMode="auto">
            <a:xfrm rot="-1118274">
              <a:off x="2087" y="350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8" name="Oval 81"/>
            <p:cNvSpPr>
              <a:spLocks noChangeAspect="1" noChangeArrowheads="1"/>
            </p:cNvSpPr>
            <p:nvPr/>
          </p:nvSpPr>
          <p:spPr bwMode="auto">
            <a:xfrm rot="-1118274">
              <a:off x="1969" y="3033"/>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79" name="Oval 82"/>
            <p:cNvSpPr>
              <a:spLocks noChangeAspect="1" noChangeArrowheads="1"/>
            </p:cNvSpPr>
            <p:nvPr/>
          </p:nvSpPr>
          <p:spPr bwMode="auto">
            <a:xfrm rot="-1118274">
              <a:off x="2689" y="3090"/>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0" name="Oval 83"/>
            <p:cNvSpPr>
              <a:spLocks noChangeAspect="1" noChangeArrowheads="1"/>
            </p:cNvSpPr>
            <p:nvPr/>
          </p:nvSpPr>
          <p:spPr bwMode="auto">
            <a:xfrm rot="-1118274">
              <a:off x="2532" y="278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1" name="Oval 84"/>
            <p:cNvSpPr>
              <a:spLocks noChangeAspect="1" noChangeArrowheads="1"/>
            </p:cNvSpPr>
            <p:nvPr/>
          </p:nvSpPr>
          <p:spPr bwMode="auto">
            <a:xfrm rot="5895381">
              <a:off x="2178" y="2874"/>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2" name="Oval 85"/>
            <p:cNvSpPr>
              <a:spLocks noChangeAspect="1" noChangeArrowheads="1"/>
            </p:cNvSpPr>
            <p:nvPr/>
          </p:nvSpPr>
          <p:spPr bwMode="auto">
            <a:xfrm rot="5895381">
              <a:off x="2256" y="3470"/>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3" name="Oval 86"/>
            <p:cNvSpPr>
              <a:spLocks noChangeAspect="1" noChangeArrowheads="1"/>
            </p:cNvSpPr>
            <p:nvPr/>
          </p:nvSpPr>
          <p:spPr bwMode="auto">
            <a:xfrm rot="5895381">
              <a:off x="2269" y="300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4" name="Oval 87"/>
            <p:cNvSpPr>
              <a:spLocks noChangeAspect="1" noChangeArrowheads="1"/>
            </p:cNvSpPr>
            <p:nvPr/>
          </p:nvSpPr>
          <p:spPr bwMode="auto">
            <a:xfrm rot="5895381">
              <a:off x="1884" y="2935"/>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5" name="Oval 88"/>
            <p:cNvSpPr>
              <a:spLocks noChangeAspect="1" noChangeArrowheads="1"/>
            </p:cNvSpPr>
            <p:nvPr/>
          </p:nvSpPr>
          <p:spPr bwMode="auto">
            <a:xfrm rot="5895381">
              <a:off x="1955" y="3157"/>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6" name="Oval 89"/>
            <p:cNvSpPr>
              <a:spLocks noChangeAspect="1" noChangeArrowheads="1"/>
            </p:cNvSpPr>
            <p:nvPr/>
          </p:nvSpPr>
          <p:spPr bwMode="auto">
            <a:xfrm rot="5895381">
              <a:off x="2319" y="2693"/>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7" name="Oval 90"/>
            <p:cNvSpPr>
              <a:spLocks noChangeAspect="1" noChangeArrowheads="1"/>
            </p:cNvSpPr>
            <p:nvPr/>
          </p:nvSpPr>
          <p:spPr bwMode="auto">
            <a:xfrm rot="5895381">
              <a:off x="2601" y="3170"/>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8" name="Oval 91"/>
            <p:cNvSpPr>
              <a:spLocks noChangeAspect="1" noChangeArrowheads="1"/>
            </p:cNvSpPr>
            <p:nvPr/>
          </p:nvSpPr>
          <p:spPr bwMode="auto">
            <a:xfrm rot="5895381">
              <a:off x="2327" y="3153"/>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89" name="Oval 92"/>
            <p:cNvSpPr>
              <a:spLocks noChangeAspect="1" noChangeArrowheads="1"/>
            </p:cNvSpPr>
            <p:nvPr/>
          </p:nvSpPr>
          <p:spPr bwMode="auto">
            <a:xfrm rot="5895381">
              <a:off x="2696" y="2958"/>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0" name="Oval 93"/>
            <p:cNvSpPr>
              <a:spLocks noChangeAspect="1" noChangeArrowheads="1"/>
            </p:cNvSpPr>
            <p:nvPr/>
          </p:nvSpPr>
          <p:spPr bwMode="auto">
            <a:xfrm rot="5895381">
              <a:off x="1947" y="2679"/>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1" name="Oval 94"/>
            <p:cNvSpPr>
              <a:spLocks noChangeAspect="1" noChangeArrowheads="1"/>
            </p:cNvSpPr>
            <p:nvPr/>
          </p:nvSpPr>
          <p:spPr bwMode="auto">
            <a:xfrm rot="5895381">
              <a:off x="2523" y="280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2" name="Oval 95"/>
            <p:cNvSpPr>
              <a:spLocks noChangeAspect="1" noChangeArrowheads="1"/>
            </p:cNvSpPr>
            <p:nvPr/>
          </p:nvSpPr>
          <p:spPr bwMode="auto">
            <a:xfrm rot="5895381">
              <a:off x="2136" y="329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3" name="Oval 96"/>
            <p:cNvSpPr>
              <a:spLocks noChangeAspect="1" noChangeArrowheads="1"/>
            </p:cNvSpPr>
            <p:nvPr/>
          </p:nvSpPr>
          <p:spPr bwMode="auto">
            <a:xfrm rot="5895381">
              <a:off x="2547" y="3328"/>
              <a:ext cx="28"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4" name="Oval 97"/>
            <p:cNvSpPr>
              <a:spLocks noChangeAspect="1" noChangeArrowheads="1"/>
            </p:cNvSpPr>
            <p:nvPr/>
          </p:nvSpPr>
          <p:spPr bwMode="auto">
            <a:xfrm rot="4777107">
              <a:off x="2069" y="3006"/>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5" name="Oval 98"/>
            <p:cNvSpPr>
              <a:spLocks noChangeAspect="1" noChangeArrowheads="1"/>
            </p:cNvSpPr>
            <p:nvPr/>
          </p:nvSpPr>
          <p:spPr bwMode="auto">
            <a:xfrm rot="4777107">
              <a:off x="2391" y="3551"/>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6" name="Oval 99"/>
            <p:cNvSpPr>
              <a:spLocks noChangeAspect="1" noChangeArrowheads="1"/>
            </p:cNvSpPr>
            <p:nvPr/>
          </p:nvSpPr>
          <p:spPr bwMode="auto">
            <a:xfrm rot="4777107">
              <a:off x="2214" y="3111"/>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7" name="Oval 100"/>
            <p:cNvSpPr>
              <a:spLocks noChangeAspect="1" noChangeArrowheads="1"/>
            </p:cNvSpPr>
            <p:nvPr/>
          </p:nvSpPr>
          <p:spPr bwMode="auto">
            <a:xfrm rot="4777107">
              <a:off x="1818" y="3141"/>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8" name="Oval 101"/>
            <p:cNvSpPr>
              <a:spLocks noChangeAspect="1" noChangeArrowheads="1"/>
            </p:cNvSpPr>
            <p:nvPr/>
          </p:nvSpPr>
          <p:spPr bwMode="auto">
            <a:xfrm rot="4777107">
              <a:off x="1976" y="3335"/>
              <a:ext cx="28"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499" name="Oval 102"/>
            <p:cNvSpPr>
              <a:spLocks noChangeAspect="1" noChangeArrowheads="1"/>
            </p:cNvSpPr>
            <p:nvPr/>
          </p:nvSpPr>
          <p:spPr bwMode="auto">
            <a:xfrm rot="4777107">
              <a:off x="2135" y="279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00" name="Oval 103"/>
            <p:cNvSpPr>
              <a:spLocks noChangeAspect="1" noChangeArrowheads="1"/>
            </p:cNvSpPr>
            <p:nvPr/>
          </p:nvSpPr>
          <p:spPr bwMode="auto">
            <a:xfrm rot="4777107">
              <a:off x="2595" y="3176"/>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01" name="Oval 104"/>
            <p:cNvSpPr>
              <a:spLocks noChangeAspect="1" noChangeArrowheads="1"/>
            </p:cNvSpPr>
            <p:nvPr/>
          </p:nvSpPr>
          <p:spPr bwMode="auto">
            <a:xfrm rot="4777107">
              <a:off x="2324" y="3231"/>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02" name="Oval 105"/>
            <p:cNvSpPr>
              <a:spLocks noChangeAspect="1" noChangeArrowheads="1"/>
            </p:cNvSpPr>
            <p:nvPr/>
          </p:nvSpPr>
          <p:spPr bwMode="auto">
            <a:xfrm rot="4777107">
              <a:off x="2596" y="2952"/>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03" name="Oval 106"/>
            <p:cNvSpPr>
              <a:spLocks noChangeAspect="1" noChangeArrowheads="1"/>
            </p:cNvSpPr>
            <p:nvPr/>
          </p:nvSpPr>
          <p:spPr bwMode="auto">
            <a:xfrm rot="4777107">
              <a:off x="1776" y="2882"/>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04" name="Oval 107"/>
            <p:cNvSpPr>
              <a:spLocks noChangeAspect="1" noChangeArrowheads="1"/>
            </p:cNvSpPr>
            <p:nvPr/>
          </p:nvSpPr>
          <p:spPr bwMode="auto">
            <a:xfrm rot="4777107">
              <a:off x="2375" y="2856"/>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05" name="Oval 108"/>
            <p:cNvSpPr>
              <a:spLocks noChangeAspect="1" noChangeArrowheads="1"/>
            </p:cNvSpPr>
            <p:nvPr/>
          </p:nvSpPr>
          <p:spPr bwMode="auto">
            <a:xfrm rot="4777107">
              <a:off x="2199" y="3419"/>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59506" name="Oval 109"/>
            <p:cNvSpPr>
              <a:spLocks noChangeAspect="1" noChangeArrowheads="1"/>
            </p:cNvSpPr>
            <p:nvPr/>
          </p:nvSpPr>
          <p:spPr bwMode="auto">
            <a:xfrm rot="4777107">
              <a:off x="2604" y="3338"/>
              <a:ext cx="24" cy="32"/>
            </a:xfrm>
            <a:prstGeom prst="ellipse">
              <a:avLst/>
            </a:prstGeom>
            <a:solidFill>
              <a:schemeClr val="hlink"/>
            </a:solidFill>
            <a:ln w="9525">
              <a:solidFill>
                <a:schemeClr val="hlink"/>
              </a:solidFill>
              <a:round/>
              <a:headEnd/>
              <a:tailEnd/>
            </a:ln>
          </p:spPr>
          <p:txBody>
            <a:bodyPr wrap="none" anchor="ctr"/>
            <a:lstStyle/>
            <a:p>
              <a:endParaRPr lang="en-US"/>
            </a:p>
          </p:txBody>
        </p:sp>
      </p:grpSp>
      <p:sp>
        <p:nvSpPr>
          <p:cNvPr id="59398" name="Oval 110"/>
          <p:cNvSpPr>
            <a:spLocks noChangeAspect="1" noChangeArrowheads="1"/>
          </p:cNvSpPr>
          <p:nvPr/>
        </p:nvSpPr>
        <p:spPr bwMode="auto">
          <a:xfrm>
            <a:off x="1692275" y="4008438"/>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399" name="Oval 111"/>
          <p:cNvSpPr>
            <a:spLocks noChangeAspect="1" noChangeArrowheads="1"/>
          </p:cNvSpPr>
          <p:nvPr/>
        </p:nvSpPr>
        <p:spPr bwMode="auto">
          <a:xfrm>
            <a:off x="2843213" y="3765550"/>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00" name="Oval 112"/>
          <p:cNvSpPr>
            <a:spLocks noChangeAspect="1" noChangeArrowheads="1"/>
          </p:cNvSpPr>
          <p:nvPr/>
        </p:nvSpPr>
        <p:spPr bwMode="auto">
          <a:xfrm>
            <a:off x="1936750" y="3862388"/>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01" name="Oval 113"/>
          <p:cNvSpPr>
            <a:spLocks noChangeAspect="1" noChangeArrowheads="1"/>
          </p:cNvSpPr>
          <p:nvPr/>
        </p:nvSpPr>
        <p:spPr bwMode="auto">
          <a:xfrm>
            <a:off x="1884363" y="4360863"/>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02" name="Oval 114"/>
          <p:cNvSpPr>
            <a:spLocks noChangeAspect="1" noChangeArrowheads="1"/>
          </p:cNvSpPr>
          <p:nvPr/>
        </p:nvSpPr>
        <p:spPr bwMode="auto">
          <a:xfrm>
            <a:off x="2301875" y="4221163"/>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03" name="Oval 115"/>
          <p:cNvSpPr>
            <a:spLocks noChangeAspect="1" noChangeArrowheads="1"/>
          </p:cNvSpPr>
          <p:nvPr/>
        </p:nvSpPr>
        <p:spPr bwMode="auto">
          <a:xfrm>
            <a:off x="1306513" y="3871913"/>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04" name="Oval 116"/>
          <p:cNvSpPr>
            <a:spLocks noChangeAspect="1" noChangeArrowheads="1"/>
          </p:cNvSpPr>
          <p:nvPr/>
        </p:nvSpPr>
        <p:spPr bwMode="auto">
          <a:xfrm>
            <a:off x="2176463" y="3400425"/>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05" name="Oval 117"/>
          <p:cNvSpPr>
            <a:spLocks noChangeAspect="1" noChangeArrowheads="1"/>
          </p:cNvSpPr>
          <p:nvPr/>
        </p:nvSpPr>
        <p:spPr bwMode="auto">
          <a:xfrm>
            <a:off x="2206625" y="3756025"/>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06" name="Oval 118"/>
          <p:cNvSpPr>
            <a:spLocks noChangeAspect="1" noChangeArrowheads="1"/>
          </p:cNvSpPr>
          <p:nvPr/>
        </p:nvSpPr>
        <p:spPr bwMode="auto">
          <a:xfrm>
            <a:off x="1739900" y="3335338"/>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07" name="Oval 119"/>
          <p:cNvSpPr>
            <a:spLocks noChangeAspect="1" noChangeArrowheads="1"/>
          </p:cNvSpPr>
          <p:nvPr/>
        </p:nvSpPr>
        <p:spPr bwMode="auto">
          <a:xfrm>
            <a:off x="1368425" y="4340225"/>
            <a:ext cx="4445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08" name="Oval 120"/>
          <p:cNvSpPr>
            <a:spLocks noChangeAspect="1" noChangeArrowheads="1"/>
          </p:cNvSpPr>
          <p:nvPr/>
        </p:nvSpPr>
        <p:spPr bwMode="auto">
          <a:xfrm>
            <a:off x="1487488" y="3586163"/>
            <a:ext cx="508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09" name="Oval 121"/>
          <p:cNvSpPr>
            <a:spLocks noChangeAspect="1" noChangeArrowheads="1"/>
          </p:cNvSpPr>
          <p:nvPr/>
        </p:nvSpPr>
        <p:spPr bwMode="auto">
          <a:xfrm>
            <a:off x="2535238" y="3963988"/>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10" name="Oval 122"/>
          <p:cNvSpPr>
            <a:spLocks noChangeAspect="1" noChangeArrowheads="1"/>
          </p:cNvSpPr>
          <p:nvPr/>
        </p:nvSpPr>
        <p:spPr bwMode="auto">
          <a:xfrm>
            <a:off x="2495550" y="3435350"/>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11" name="Oval 123"/>
          <p:cNvSpPr>
            <a:spLocks noChangeAspect="1" noChangeArrowheads="1"/>
          </p:cNvSpPr>
          <p:nvPr/>
        </p:nvSpPr>
        <p:spPr bwMode="auto">
          <a:xfrm rot="-1118274">
            <a:off x="1968500" y="4103688"/>
            <a:ext cx="4445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12" name="Oval 124"/>
          <p:cNvSpPr>
            <a:spLocks noChangeAspect="1" noChangeArrowheads="1"/>
          </p:cNvSpPr>
          <p:nvPr/>
        </p:nvSpPr>
        <p:spPr bwMode="auto">
          <a:xfrm rot="-1118274">
            <a:off x="2960688" y="3578225"/>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13" name="Oval 125"/>
          <p:cNvSpPr>
            <a:spLocks noChangeAspect="1" noChangeArrowheads="1"/>
          </p:cNvSpPr>
          <p:nvPr/>
        </p:nvSpPr>
        <p:spPr bwMode="auto">
          <a:xfrm rot="-1118274">
            <a:off x="2139950" y="3902075"/>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14" name="Oval 126"/>
          <p:cNvSpPr>
            <a:spLocks noChangeAspect="1" noChangeArrowheads="1"/>
          </p:cNvSpPr>
          <p:nvPr/>
        </p:nvSpPr>
        <p:spPr bwMode="auto">
          <a:xfrm rot="-1118274">
            <a:off x="2289175" y="4387850"/>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15" name="Oval 127"/>
          <p:cNvSpPr>
            <a:spLocks noChangeAspect="1" noChangeArrowheads="1"/>
          </p:cNvSpPr>
          <p:nvPr/>
        </p:nvSpPr>
        <p:spPr bwMode="auto">
          <a:xfrm rot="-1118274">
            <a:off x="2628900" y="4148138"/>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16" name="Oval 128"/>
          <p:cNvSpPr>
            <a:spLocks noChangeAspect="1" noChangeArrowheads="1"/>
          </p:cNvSpPr>
          <p:nvPr/>
        </p:nvSpPr>
        <p:spPr bwMode="auto">
          <a:xfrm rot="-1118274">
            <a:off x="1547813" y="4071938"/>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17" name="Oval 129"/>
          <p:cNvSpPr>
            <a:spLocks noChangeAspect="1" noChangeArrowheads="1"/>
          </p:cNvSpPr>
          <p:nvPr/>
        </p:nvSpPr>
        <p:spPr bwMode="auto">
          <a:xfrm rot="-1118274">
            <a:off x="2184400" y="3403600"/>
            <a:ext cx="4445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18" name="Oval 130"/>
          <p:cNvSpPr>
            <a:spLocks noChangeAspect="1" noChangeArrowheads="1"/>
          </p:cNvSpPr>
          <p:nvPr/>
        </p:nvSpPr>
        <p:spPr bwMode="auto">
          <a:xfrm rot="-1118274">
            <a:off x="2354263" y="3732213"/>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19" name="Oval 131"/>
          <p:cNvSpPr>
            <a:spLocks noChangeAspect="1" noChangeArrowheads="1"/>
          </p:cNvSpPr>
          <p:nvPr/>
        </p:nvSpPr>
        <p:spPr bwMode="auto">
          <a:xfrm rot="-1118274">
            <a:off x="1744663" y="3452813"/>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20" name="Oval 132"/>
          <p:cNvSpPr>
            <a:spLocks noChangeAspect="1" noChangeArrowheads="1"/>
          </p:cNvSpPr>
          <p:nvPr/>
        </p:nvSpPr>
        <p:spPr bwMode="auto">
          <a:xfrm rot="-1118274">
            <a:off x="1792288" y="4500563"/>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21" name="Oval 133"/>
          <p:cNvSpPr>
            <a:spLocks noChangeAspect="1" noChangeArrowheads="1"/>
          </p:cNvSpPr>
          <p:nvPr/>
        </p:nvSpPr>
        <p:spPr bwMode="auto">
          <a:xfrm rot="-1118274">
            <a:off x="1604963" y="3756025"/>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22" name="Oval 134"/>
          <p:cNvSpPr>
            <a:spLocks noChangeAspect="1" noChangeArrowheads="1"/>
          </p:cNvSpPr>
          <p:nvPr/>
        </p:nvSpPr>
        <p:spPr bwMode="auto">
          <a:xfrm rot="-1118274">
            <a:off x="2747963" y="3846513"/>
            <a:ext cx="4445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23" name="Oval 135"/>
          <p:cNvSpPr>
            <a:spLocks noChangeAspect="1" noChangeArrowheads="1"/>
          </p:cNvSpPr>
          <p:nvPr/>
        </p:nvSpPr>
        <p:spPr bwMode="auto">
          <a:xfrm rot="-1118274">
            <a:off x="2498725" y="3354388"/>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24" name="Oval 136"/>
          <p:cNvSpPr>
            <a:spLocks noChangeAspect="1" noChangeArrowheads="1"/>
          </p:cNvSpPr>
          <p:nvPr/>
        </p:nvSpPr>
        <p:spPr bwMode="auto">
          <a:xfrm rot="5895381">
            <a:off x="1936750" y="3503613"/>
            <a:ext cx="381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25" name="Oval 137"/>
          <p:cNvSpPr>
            <a:spLocks noChangeAspect="1" noChangeArrowheads="1"/>
          </p:cNvSpPr>
          <p:nvPr/>
        </p:nvSpPr>
        <p:spPr bwMode="auto">
          <a:xfrm rot="5895381">
            <a:off x="2060575" y="4449763"/>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26" name="Oval 138"/>
          <p:cNvSpPr>
            <a:spLocks noChangeAspect="1" noChangeArrowheads="1"/>
          </p:cNvSpPr>
          <p:nvPr/>
        </p:nvSpPr>
        <p:spPr bwMode="auto">
          <a:xfrm rot="5895381">
            <a:off x="2081213" y="3717925"/>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27" name="Oval 139"/>
          <p:cNvSpPr>
            <a:spLocks noChangeAspect="1" noChangeArrowheads="1"/>
          </p:cNvSpPr>
          <p:nvPr/>
        </p:nvSpPr>
        <p:spPr bwMode="auto">
          <a:xfrm rot="5895381">
            <a:off x="1470025" y="3600450"/>
            <a:ext cx="3810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28" name="Oval 140"/>
          <p:cNvSpPr>
            <a:spLocks noChangeAspect="1" noChangeArrowheads="1"/>
          </p:cNvSpPr>
          <p:nvPr/>
        </p:nvSpPr>
        <p:spPr bwMode="auto">
          <a:xfrm rot="5895381">
            <a:off x="1582738" y="3952875"/>
            <a:ext cx="3810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29" name="Oval 141"/>
          <p:cNvSpPr>
            <a:spLocks noChangeAspect="1" noChangeArrowheads="1"/>
          </p:cNvSpPr>
          <p:nvPr/>
        </p:nvSpPr>
        <p:spPr bwMode="auto">
          <a:xfrm rot="5895381">
            <a:off x="2160588" y="3216275"/>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30" name="Oval 142"/>
          <p:cNvSpPr>
            <a:spLocks noChangeAspect="1" noChangeArrowheads="1"/>
          </p:cNvSpPr>
          <p:nvPr/>
        </p:nvSpPr>
        <p:spPr bwMode="auto">
          <a:xfrm rot="5895381">
            <a:off x="2608263" y="3973513"/>
            <a:ext cx="4445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31" name="Oval 143"/>
          <p:cNvSpPr>
            <a:spLocks noChangeAspect="1" noChangeArrowheads="1"/>
          </p:cNvSpPr>
          <p:nvPr/>
        </p:nvSpPr>
        <p:spPr bwMode="auto">
          <a:xfrm rot="5895381">
            <a:off x="2173288" y="3946525"/>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32" name="Oval 144"/>
          <p:cNvSpPr>
            <a:spLocks noChangeAspect="1" noChangeArrowheads="1"/>
          </p:cNvSpPr>
          <p:nvPr/>
        </p:nvSpPr>
        <p:spPr bwMode="auto">
          <a:xfrm rot="5895381">
            <a:off x="2759075" y="3636963"/>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33" name="Oval 145"/>
          <p:cNvSpPr>
            <a:spLocks noChangeAspect="1" noChangeArrowheads="1"/>
          </p:cNvSpPr>
          <p:nvPr/>
        </p:nvSpPr>
        <p:spPr bwMode="auto">
          <a:xfrm rot="5895381">
            <a:off x="1570038" y="3194050"/>
            <a:ext cx="3810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34" name="Oval 146"/>
          <p:cNvSpPr>
            <a:spLocks noChangeAspect="1" noChangeArrowheads="1"/>
          </p:cNvSpPr>
          <p:nvPr/>
        </p:nvSpPr>
        <p:spPr bwMode="auto">
          <a:xfrm rot="5895381">
            <a:off x="2484438" y="3400425"/>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35" name="Oval 147"/>
          <p:cNvSpPr>
            <a:spLocks noChangeAspect="1" noChangeArrowheads="1"/>
          </p:cNvSpPr>
          <p:nvPr/>
        </p:nvSpPr>
        <p:spPr bwMode="auto">
          <a:xfrm rot="5895381">
            <a:off x="1870075" y="4178300"/>
            <a:ext cx="381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36" name="Oval 148"/>
          <p:cNvSpPr>
            <a:spLocks noChangeAspect="1" noChangeArrowheads="1"/>
          </p:cNvSpPr>
          <p:nvPr/>
        </p:nvSpPr>
        <p:spPr bwMode="auto">
          <a:xfrm rot="5895381">
            <a:off x="2522538" y="4224338"/>
            <a:ext cx="4445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37" name="Oval 149"/>
          <p:cNvSpPr>
            <a:spLocks noChangeAspect="1" noChangeArrowheads="1"/>
          </p:cNvSpPr>
          <p:nvPr/>
        </p:nvSpPr>
        <p:spPr bwMode="auto">
          <a:xfrm rot="4777107">
            <a:off x="1763713" y="3713163"/>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38" name="Oval 150"/>
          <p:cNvSpPr>
            <a:spLocks noChangeAspect="1" noChangeArrowheads="1"/>
          </p:cNvSpPr>
          <p:nvPr/>
        </p:nvSpPr>
        <p:spPr bwMode="auto">
          <a:xfrm rot="4777107">
            <a:off x="2274888" y="4578350"/>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39" name="Oval 151"/>
          <p:cNvSpPr>
            <a:spLocks noChangeAspect="1" noChangeArrowheads="1"/>
          </p:cNvSpPr>
          <p:nvPr/>
        </p:nvSpPr>
        <p:spPr bwMode="auto">
          <a:xfrm rot="4777107">
            <a:off x="1993900" y="3879850"/>
            <a:ext cx="381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40" name="Oval 152"/>
          <p:cNvSpPr>
            <a:spLocks noChangeAspect="1" noChangeArrowheads="1"/>
          </p:cNvSpPr>
          <p:nvPr/>
        </p:nvSpPr>
        <p:spPr bwMode="auto">
          <a:xfrm rot="4777107">
            <a:off x="1365250" y="3927475"/>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41" name="Oval 153"/>
          <p:cNvSpPr>
            <a:spLocks noChangeAspect="1" noChangeArrowheads="1"/>
          </p:cNvSpPr>
          <p:nvPr/>
        </p:nvSpPr>
        <p:spPr bwMode="auto">
          <a:xfrm rot="4777107">
            <a:off x="1616075" y="4235450"/>
            <a:ext cx="4445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42" name="Oval 154"/>
          <p:cNvSpPr>
            <a:spLocks noChangeAspect="1" noChangeArrowheads="1"/>
          </p:cNvSpPr>
          <p:nvPr/>
        </p:nvSpPr>
        <p:spPr bwMode="auto">
          <a:xfrm rot="4777107">
            <a:off x="1868488" y="3384550"/>
            <a:ext cx="381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43" name="Oval 155"/>
          <p:cNvSpPr>
            <a:spLocks noChangeAspect="1" noChangeArrowheads="1"/>
          </p:cNvSpPr>
          <p:nvPr/>
        </p:nvSpPr>
        <p:spPr bwMode="auto">
          <a:xfrm rot="4777107">
            <a:off x="2598738" y="3983038"/>
            <a:ext cx="3810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44" name="Oval 156"/>
          <p:cNvSpPr>
            <a:spLocks noChangeAspect="1" noChangeArrowheads="1"/>
          </p:cNvSpPr>
          <p:nvPr/>
        </p:nvSpPr>
        <p:spPr bwMode="auto">
          <a:xfrm rot="4777107">
            <a:off x="2168525" y="4070350"/>
            <a:ext cx="3810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45" name="Oval 157"/>
          <p:cNvSpPr>
            <a:spLocks noChangeAspect="1" noChangeArrowheads="1"/>
          </p:cNvSpPr>
          <p:nvPr/>
        </p:nvSpPr>
        <p:spPr bwMode="auto">
          <a:xfrm rot="4777107">
            <a:off x="2600325" y="3627438"/>
            <a:ext cx="3810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46" name="Oval 158"/>
          <p:cNvSpPr>
            <a:spLocks noChangeAspect="1" noChangeArrowheads="1"/>
          </p:cNvSpPr>
          <p:nvPr/>
        </p:nvSpPr>
        <p:spPr bwMode="auto">
          <a:xfrm rot="4777107">
            <a:off x="1298575" y="3516313"/>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47" name="Oval 159"/>
          <p:cNvSpPr>
            <a:spLocks noChangeAspect="1" noChangeArrowheads="1"/>
          </p:cNvSpPr>
          <p:nvPr/>
        </p:nvSpPr>
        <p:spPr bwMode="auto">
          <a:xfrm rot="4777107">
            <a:off x="2249488" y="3475038"/>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48" name="Oval 160"/>
          <p:cNvSpPr>
            <a:spLocks noChangeAspect="1" noChangeArrowheads="1"/>
          </p:cNvSpPr>
          <p:nvPr/>
        </p:nvSpPr>
        <p:spPr bwMode="auto">
          <a:xfrm rot="4777107">
            <a:off x="1970088" y="4368800"/>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59449" name="Oval 161"/>
          <p:cNvSpPr>
            <a:spLocks noChangeAspect="1" noChangeArrowheads="1"/>
          </p:cNvSpPr>
          <p:nvPr/>
        </p:nvSpPr>
        <p:spPr bwMode="auto">
          <a:xfrm rot="4777107">
            <a:off x="2613025" y="4240213"/>
            <a:ext cx="3810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59450" name="Oval 162"/>
          <p:cNvSpPr>
            <a:spLocks noChangeArrowheads="1"/>
          </p:cNvSpPr>
          <p:nvPr/>
        </p:nvSpPr>
        <p:spPr bwMode="auto">
          <a:xfrm>
            <a:off x="6096000" y="3962400"/>
            <a:ext cx="152400" cy="152400"/>
          </a:xfrm>
          <a:prstGeom prst="ellipse">
            <a:avLst/>
          </a:prstGeom>
          <a:solidFill>
            <a:schemeClr val="hlink"/>
          </a:solidFill>
          <a:ln w="12700">
            <a:solidFill>
              <a:schemeClr val="tx1"/>
            </a:solidFill>
            <a:round/>
            <a:headEnd/>
            <a:tailEnd/>
          </a:ln>
        </p:spPr>
        <p:txBody>
          <a:bodyPr wrap="none" anchor="ctr"/>
          <a:lstStyle/>
          <a:p>
            <a:endParaRPr lang="en-US"/>
          </a:p>
        </p:txBody>
      </p:sp>
      <p:sp>
        <p:nvSpPr>
          <p:cNvPr id="59451" name="Oval 163"/>
          <p:cNvSpPr>
            <a:spLocks noChangeArrowheads="1"/>
          </p:cNvSpPr>
          <p:nvPr/>
        </p:nvSpPr>
        <p:spPr bwMode="auto">
          <a:xfrm>
            <a:off x="2362200" y="3810000"/>
            <a:ext cx="152400" cy="152400"/>
          </a:xfrm>
          <a:prstGeom prst="ellipse">
            <a:avLst/>
          </a:prstGeom>
          <a:solidFill>
            <a:srgbClr val="9900CC"/>
          </a:solidFill>
          <a:ln w="12700">
            <a:solidFill>
              <a:schemeClr val="tx1"/>
            </a:solidFill>
            <a:round/>
            <a:headEnd/>
            <a:tailEnd/>
          </a:ln>
        </p:spPr>
        <p:txBody>
          <a:bodyPr wrap="none" anchor="ctr"/>
          <a:lstStyle/>
          <a:p>
            <a:endParaRPr lang="en-US"/>
          </a:p>
        </p:txBody>
      </p:sp>
      <p:sp>
        <p:nvSpPr>
          <p:cNvPr id="59452" name="Oval 164"/>
          <p:cNvSpPr>
            <a:spLocks noChangeArrowheads="1"/>
          </p:cNvSpPr>
          <p:nvPr/>
        </p:nvSpPr>
        <p:spPr bwMode="auto">
          <a:xfrm>
            <a:off x="1600200" y="3810000"/>
            <a:ext cx="152400" cy="152400"/>
          </a:xfrm>
          <a:prstGeom prst="ellipse">
            <a:avLst/>
          </a:prstGeom>
          <a:solidFill>
            <a:srgbClr val="008000"/>
          </a:solidFill>
          <a:ln w="12700">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62964483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Administrivia</a:t>
            </a:r>
            <a:endParaRPr lang="en-US" dirty="0"/>
          </a:p>
        </p:txBody>
      </p:sp>
      <p:sp>
        <p:nvSpPr>
          <p:cNvPr id="3" name="Content Placeholder 2"/>
          <p:cNvSpPr>
            <a:spLocks noGrp="1"/>
          </p:cNvSpPr>
          <p:nvPr>
            <p:ph idx="1"/>
          </p:nvPr>
        </p:nvSpPr>
        <p:spPr/>
        <p:txBody>
          <a:bodyPr/>
          <a:lstStyle/>
          <a:p>
            <a:r>
              <a:rPr lang="en-US" dirty="0" smtClean="0"/>
              <a:t>Quiz next Tuesday, Dec 5</a:t>
            </a:r>
            <a:r>
              <a:rPr lang="en-US" baseline="30000" dirty="0" smtClean="0"/>
              <a:t>th</a:t>
            </a:r>
            <a:r>
              <a:rPr lang="en-US" dirty="0" smtClean="0"/>
              <a:t>, 1:15 pm</a:t>
            </a:r>
          </a:p>
          <a:p>
            <a:r>
              <a:rPr lang="en-US" dirty="0" smtClean="0"/>
              <a:t>HW 5 will be released later today</a:t>
            </a:r>
          </a:p>
          <a:p>
            <a:endParaRPr lang="en-US" dirty="0"/>
          </a:p>
        </p:txBody>
      </p:sp>
    </p:spTree>
    <p:extLst>
      <p:ext uri="{BB962C8B-B14F-4D97-AF65-F5344CB8AC3E}">
        <p14:creationId xmlns:p14="http://schemas.microsoft.com/office/powerpoint/2010/main" val="1523026433"/>
      </p:ext>
    </p:extLst>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Another Example</a:t>
            </a:r>
            <a:endParaRPr lang="en-US" dirty="0">
              <a:solidFill>
                <a:srgbClr val="000000"/>
              </a:solidFill>
            </a:endParaRP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30</a:t>
            </a:fld>
            <a:endParaRPr lang="en-US"/>
          </a:p>
        </p:txBody>
      </p:sp>
      <p:cxnSp>
        <p:nvCxnSpPr>
          <p:cNvPr id="7" name="Straight Connector 6"/>
          <p:cNvCxnSpPr/>
          <p:nvPr/>
        </p:nvCxnSpPr>
        <p:spPr>
          <a:xfrm>
            <a:off x="4495800" y="1447800"/>
            <a:ext cx="0" cy="472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1905000" y="3886200"/>
            <a:ext cx="533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352800" y="54102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343400" y="34290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72000" y="37338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91000" y="40386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72000" y="40386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267200" y="36576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648200" y="35052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800600" y="36576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362200" y="4191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943600" y="44196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953000" y="35814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124200" y="50292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953000" y="5486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667000" y="28956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514600" y="46482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590800" y="33528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038600" y="2057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352800" y="21336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638800" y="52578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895600" y="2286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953000" y="2057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181600" y="22098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5257800" y="23622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562600" y="27432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791200" y="2819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867400" y="3048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505200" y="55626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038600" y="5715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6096000" y="35052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724400" y="5715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4876800" y="5867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096000" y="4953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7315200" y="3657600"/>
            <a:ext cx="389951" cy="461665"/>
          </a:xfrm>
          <a:prstGeom prst="rect">
            <a:avLst/>
          </a:prstGeom>
          <a:noFill/>
        </p:spPr>
        <p:txBody>
          <a:bodyPr wrap="none" rtlCol="0">
            <a:spAutoFit/>
          </a:bodyPr>
          <a:lstStyle/>
          <a:p>
            <a:r>
              <a:rPr lang="en-US" sz="2400" dirty="0" smtClean="0"/>
              <a:t>X</a:t>
            </a:r>
            <a:endParaRPr lang="en-US" sz="2400" dirty="0"/>
          </a:p>
        </p:txBody>
      </p:sp>
      <p:sp>
        <p:nvSpPr>
          <p:cNvPr id="48" name="TextBox 47"/>
          <p:cNvSpPr txBox="1"/>
          <p:nvPr/>
        </p:nvSpPr>
        <p:spPr>
          <a:xfrm>
            <a:off x="4343400" y="990600"/>
            <a:ext cx="389951" cy="461665"/>
          </a:xfrm>
          <a:prstGeom prst="rect">
            <a:avLst/>
          </a:prstGeom>
          <a:noFill/>
        </p:spPr>
        <p:txBody>
          <a:bodyPr wrap="none" rtlCol="0">
            <a:spAutoFit/>
          </a:bodyPr>
          <a:lstStyle/>
          <a:p>
            <a:r>
              <a:rPr lang="en-US" sz="2400" dirty="0" smtClean="0"/>
              <a:t>Y</a:t>
            </a:r>
            <a:endParaRPr lang="en-US" sz="2400" dirty="0"/>
          </a:p>
        </p:txBody>
      </p:sp>
    </p:spTree>
    <p:extLst>
      <p:ext uri="{BB962C8B-B14F-4D97-AF65-F5344CB8AC3E}">
        <p14:creationId xmlns:p14="http://schemas.microsoft.com/office/powerpoint/2010/main" val="3325876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Another Example</a:t>
            </a:r>
            <a:endParaRPr lang="en-US" dirty="0">
              <a:solidFill>
                <a:srgbClr val="000000"/>
              </a:solidFill>
            </a:endParaRP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31</a:t>
            </a:fld>
            <a:endParaRPr lang="en-US"/>
          </a:p>
        </p:txBody>
      </p:sp>
      <p:cxnSp>
        <p:nvCxnSpPr>
          <p:cNvPr id="7" name="Straight Connector 6"/>
          <p:cNvCxnSpPr/>
          <p:nvPr/>
        </p:nvCxnSpPr>
        <p:spPr>
          <a:xfrm>
            <a:off x="4495800" y="1447800"/>
            <a:ext cx="0" cy="472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1905000" y="3886200"/>
            <a:ext cx="533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267200" y="1905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48000" y="35052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72000" y="37338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962400" y="35814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553200" y="35814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429000" y="36576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648200" y="35052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791200" y="37338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362200" y="2438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05600" y="22098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953000" y="3581400"/>
            <a:ext cx="76200" cy="762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48000" y="1905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648200" y="19812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819400" y="2057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209800" y="19812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048000" y="21336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038600" y="2057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352800" y="21336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590800" y="22098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895600" y="2286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953000" y="2057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181600" y="22098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5257800" y="23622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410200" y="22098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019800" y="21336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715000" y="2286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429000" y="18288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3657600" y="2057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6248400" y="24384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648200" y="22860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400800" y="21336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733800" y="2133600"/>
            <a:ext cx="76200" cy="76200"/>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7315200" y="3657600"/>
            <a:ext cx="355837" cy="461665"/>
          </a:xfrm>
          <a:prstGeom prst="rect">
            <a:avLst/>
          </a:prstGeom>
          <a:noFill/>
        </p:spPr>
        <p:txBody>
          <a:bodyPr wrap="none" rtlCol="0">
            <a:spAutoFit/>
          </a:bodyPr>
          <a:lstStyle/>
          <a:p>
            <a:r>
              <a:rPr lang="en-US" sz="2400" dirty="0" err="1" smtClean="0"/>
              <a:t>θ</a:t>
            </a:r>
            <a:endParaRPr lang="en-US" sz="2400" dirty="0"/>
          </a:p>
        </p:txBody>
      </p:sp>
      <p:sp>
        <p:nvSpPr>
          <p:cNvPr id="48" name="TextBox 47"/>
          <p:cNvSpPr txBox="1"/>
          <p:nvPr/>
        </p:nvSpPr>
        <p:spPr>
          <a:xfrm>
            <a:off x="4343400" y="990600"/>
            <a:ext cx="406932" cy="461665"/>
          </a:xfrm>
          <a:prstGeom prst="rect">
            <a:avLst/>
          </a:prstGeom>
          <a:noFill/>
        </p:spPr>
        <p:txBody>
          <a:bodyPr wrap="none" rtlCol="0">
            <a:spAutoFit/>
          </a:bodyPr>
          <a:lstStyle/>
          <a:p>
            <a:r>
              <a:rPr lang="en-US" sz="2400" dirty="0" smtClean="0"/>
              <a:t>R</a:t>
            </a:r>
            <a:endParaRPr lang="en-US" sz="2400" dirty="0"/>
          </a:p>
        </p:txBody>
      </p:sp>
    </p:spTree>
    <p:extLst>
      <p:ext uri="{BB962C8B-B14F-4D97-AF65-F5344CB8AC3E}">
        <p14:creationId xmlns:p14="http://schemas.microsoft.com/office/powerpoint/2010/main" val="3943119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 Means in Practice</a:t>
            </a:r>
            <a:endParaRPr lang="en-US" dirty="0"/>
          </a:p>
        </p:txBody>
      </p:sp>
      <p:sp>
        <p:nvSpPr>
          <p:cNvPr id="3" name="Content Placeholder 2"/>
          <p:cNvSpPr>
            <a:spLocks noGrp="1"/>
          </p:cNvSpPr>
          <p:nvPr>
            <p:ph idx="1"/>
          </p:nvPr>
        </p:nvSpPr>
        <p:spPr/>
        <p:txBody>
          <a:bodyPr>
            <a:normAutofit fontScale="92500" lnSpcReduction="20000"/>
          </a:bodyPr>
          <a:lstStyle/>
          <a:p>
            <a:r>
              <a:rPr lang="en-US" dirty="0"/>
              <a:t>Avoiding getting </a:t>
            </a:r>
            <a:r>
              <a:rPr lang="en-US" dirty="0" smtClean="0"/>
              <a:t>stuck</a:t>
            </a:r>
          </a:p>
          <a:p>
            <a:pPr lvl="1"/>
            <a:r>
              <a:rPr lang="en-US" dirty="0" smtClean="0"/>
              <a:t>Random </a:t>
            </a:r>
            <a:r>
              <a:rPr lang="en-US" dirty="0"/>
              <a:t>restarts </a:t>
            </a:r>
            <a:endParaRPr lang="en-US" dirty="0" smtClean="0"/>
          </a:p>
          <a:p>
            <a:pPr lvl="1"/>
            <a:r>
              <a:rPr lang="en-US" dirty="0" smtClean="0"/>
              <a:t>Take </a:t>
            </a:r>
            <a:r>
              <a:rPr lang="en-US" dirty="0"/>
              <a:t>restart with best objective </a:t>
            </a:r>
            <a:r>
              <a:rPr lang="en-US" dirty="0" smtClean="0"/>
              <a:t>value</a:t>
            </a:r>
          </a:p>
          <a:p>
            <a:r>
              <a:rPr lang="en-US" dirty="0" smtClean="0"/>
              <a:t>Better </a:t>
            </a:r>
            <a:r>
              <a:rPr lang="en-US" dirty="0"/>
              <a:t>initialization </a:t>
            </a:r>
            <a:endParaRPr lang="en-US" dirty="0" smtClean="0"/>
          </a:p>
          <a:p>
            <a:pPr lvl="1"/>
            <a:r>
              <a:rPr lang="en-US" dirty="0" err="1" smtClean="0"/>
              <a:t>Kmeans</a:t>
            </a:r>
            <a:r>
              <a:rPr lang="en-US" dirty="0"/>
              <a:t>++ </a:t>
            </a:r>
            <a:r>
              <a:rPr lang="en-US" dirty="0" smtClean="0"/>
              <a:t> </a:t>
            </a:r>
          </a:p>
          <a:p>
            <a:pPr marL="457200" lvl="1" indent="0">
              <a:buNone/>
            </a:pPr>
            <a:r>
              <a:rPr lang="en-US" dirty="0" smtClean="0"/>
              <a:t>1. </a:t>
            </a:r>
            <a:r>
              <a:rPr lang="en-US" dirty="0"/>
              <a:t>Choose first centroid to be a random </a:t>
            </a:r>
            <a:r>
              <a:rPr lang="en-US" dirty="0" err="1"/>
              <a:t>datapoint</a:t>
            </a:r>
            <a:r>
              <a:rPr lang="en-US" dirty="0"/>
              <a:t> x </a:t>
            </a:r>
            <a:endParaRPr lang="en-US" dirty="0" smtClean="0"/>
          </a:p>
          <a:p>
            <a:pPr marL="457200" lvl="1" indent="0">
              <a:buNone/>
            </a:pPr>
            <a:r>
              <a:rPr lang="en-US" dirty="0" smtClean="0"/>
              <a:t>2. </a:t>
            </a:r>
            <a:r>
              <a:rPr lang="en-US" dirty="0"/>
              <a:t>For each </a:t>
            </a:r>
            <a:r>
              <a:rPr lang="en-US" dirty="0" err="1"/>
              <a:t>datapoint</a:t>
            </a:r>
            <a:r>
              <a:rPr lang="en-US" dirty="0"/>
              <a:t>, compute distance to nearest centroid so </a:t>
            </a:r>
            <a:r>
              <a:rPr lang="en-US" dirty="0" smtClean="0"/>
              <a:t>far</a:t>
            </a:r>
          </a:p>
          <a:p>
            <a:pPr marL="457200" lvl="1" indent="0">
              <a:buNone/>
            </a:pPr>
            <a:r>
              <a:rPr lang="en-US" dirty="0" smtClean="0"/>
              <a:t>3. </a:t>
            </a:r>
            <a:r>
              <a:rPr lang="en-US" dirty="0"/>
              <a:t>Choose next center randomly among the </a:t>
            </a:r>
            <a:r>
              <a:rPr lang="en-US" dirty="0" err="1"/>
              <a:t>datapoints</a:t>
            </a:r>
            <a:r>
              <a:rPr lang="en-US" dirty="0"/>
              <a:t>, but weight the choice by the squared distance to the nearest </a:t>
            </a:r>
            <a:r>
              <a:rPr lang="en-US" dirty="0" smtClean="0"/>
              <a:t>centroid </a:t>
            </a:r>
            <a:endParaRPr lang="en-US" dirty="0"/>
          </a:p>
          <a:p>
            <a:pPr marL="457200" lvl="1" indent="0">
              <a:buNone/>
            </a:pPr>
            <a:r>
              <a:rPr lang="en-US" dirty="0" smtClean="0"/>
              <a:t>4. </a:t>
            </a:r>
            <a:r>
              <a:rPr lang="en-US" dirty="0"/>
              <a:t>Repeat steps 2 and 3 until all </a:t>
            </a:r>
            <a:r>
              <a:rPr lang="en-US" dirty="0" smtClean="0"/>
              <a:t>centroids </a:t>
            </a:r>
            <a:r>
              <a:rPr lang="en-US" dirty="0"/>
              <a:t>are chosen</a:t>
            </a:r>
          </a:p>
          <a:p>
            <a:endParaRPr lang="en-US" dirty="0"/>
          </a:p>
        </p:txBody>
      </p:sp>
    </p:spTree>
    <p:extLst>
      <p:ext uri="{BB962C8B-B14F-4D97-AF65-F5344CB8AC3E}">
        <p14:creationId xmlns:p14="http://schemas.microsoft.com/office/powerpoint/2010/main" val="3810670751"/>
      </p:ext>
    </p:extLst>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fontScale="90000"/>
          </a:bodyPr>
          <a:lstStyle/>
          <a:p>
            <a:r>
              <a:rPr lang="en-US" dirty="0">
                <a:solidFill>
                  <a:srgbClr val="000000"/>
                </a:solidFill>
              </a:rPr>
              <a:t>K-Means Questions</a:t>
            </a:r>
          </a:p>
        </p:txBody>
      </p:sp>
      <p:sp>
        <p:nvSpPr>
          <p:cNvPr id="1410051" name="Rectangle 3"/>
          <p:cNvSpPr>
            <a:spLocks noGrp="1" noChangeArrowheads="1"/>
          </p:cNvSpPr>
          <p:nvPr>
            <p:ph idx="1"/>
          </p:nvPr>
        </p:nvSpPr>
        <p:spPr/>
        <p:txBody>
          <a:bodyPr>
            <a:noAutofit/>
          </a:bodyPr>
          <a:lstStyle/>
          <a:p>
            <a:pPr>
              <a:lnSpc>
                <a:spcPct val="90000"/>
              </a:lnSpc>
            </a:pPr>
            <a:r>
              <a:rPr lang="en-US" sz="2800" dirty="0">
                <a:solidFill>
                  <a:srgbClr val="000090"/>
                </a:solidFill>
                <a:latin typeface="Arial" charset="0"/>
              </a:rPr>
              <a:t>Will K-means converge?</a:t>
            </a:r>
          </a:p>
          <a:p>
            <a:pPr lvl="1">
              <a:lnSpc>
                <a:spcPct val="90000"/>
              </a:lnSpc>
            </a:pPr>
            <a:r>
              <a:rPr lang="en-US" sz="2400" dirty="0">
                <a:latin typeface="Arial" charset="0"/>
              </a:rPr>
              <a:t>To a global optimum?</a:t>
            </a:r>
          </a:p>
          <a:p>
            <a:pPr lvl="1">
              <a:lnSpc>
                <a:spcPct val="90000"/>
              </a:lnSpc>
            </a:pPr>
            <a:endParaRPr lang="en-US" sz="2400" dirty="0">
              <a:latin typeface="Arial" charset="0"/>
            </a:endParaRPr>
          </a:p>
          <a:p>
            <a:pPr>
              <a:lnSpc>
                <a:spcPct val="90000"/>
              </a:lnSpc>
            </a:pPr>
            <a:r>
              <a:rPr lang="en-US" sz="2800" dirty="0">
                <a:solidFill>
                  <a:srgbClr val="000090"/>
                </a:solidFill>
                <a:latin typeface="Arial" charset="0"/>
              </a:rPr>
              <a:t>Will it always find the true patterns in the data?</a:t>
            </a:r>
          </a:p>
          <a:p>
            <a:pPr lvl="1">
              <a:lnSpc>
                <a:spcPct val="90000"/>
              </a:lnSpc>
            </a:pPr>
            <a:r>
              <a:rPr lang="en-US" sz="2400" dirty="0">
                <a:latin typeface="Arial" charset="0"/>
              </a:rPr>
              <a:t>If the patterns are very very clear?</a:t>
            </a:r>
          </a:p>
          <a:p>
            <a:pPr marL="457200" lvl="1" indent="0">
              <a:lnSpc>
                <a:spcPct val="90000"/>
              </a:lnSpc>
              <a:buNone/>
            </a:pPr>
            <a:endParaRPr lang="en-US" sz="2400" dirty="0">
              <a:latin typeface="Arial" charset="0"/>
            </a:endParaRPr>
          </a:p>
          <a:p>
            <a:pPr>
              <a:lnSpc>
                <a:spcPct val="90000"/>
              </a:lnSpc>
            </a:pPr>
            <a:r>
              <a:rPr lang="en-US" sz="2800" dirty="0" smtClean="0">
                <a:solidFill>
                  <a:srgbClr val="000090"/>
                </a:solidFill>
                <a:latin typeface="Arial" charset="0"/>
              </a:rPr>
              <a:t>Runtime?</a:t>
            </a:r>
          </a:p>
          <a:p>
            <a:pPr>
              <a:lnSpc>
                <a:spcPct val="90000"/>
              </a:lnSpc>
            </a:pPr>
            <a:endParaRPr lang="en-US" sz="2800" dirty="0">
              <a:solidFill>
                <a:srgbClr val="000090"/>
              </a:solidFill>
              <a:latin typeface="Arial" charset="0"/>
            </a:endParaRPr>
          </a:p>
          <a:p>
            <a:pPr>
              <a:lnSpc>
                <a:spcPct val="90000"/>
              </a:lnSpc>
            </a:pPr>
            <a:r>
              <a:rPr lang="en-US" sz="2800" dirty="0" smtClean="0">
                <a:solidFill>
                  <a:srgbClr val="000090"/>
                </a:solidFill>
                <a:latin typeface="Arial" charset="0"/>
              </a:rPr>
              <a:t>Do </a:t>
            </a:r>
            <a:r>
              <a:rPr lang="en-US" sz="2800" dirty="0">
                <a:solidFill>
                  <a:srgbClr val="000090"/>
                </a:solidFill>
                <a:latin typeface="Arial" charset="0"/>
              </a:rPr>
              <a:t>people ever use it?</a:t>
            </a:r>
          </a:p>
          <a:p>
            <a:pPr lvl="1">
              <a:lnSpc>
                <a:spcPct val="90000"/>
              </a:lnSpc>
            </a:pPr>
            <a:endParaRPr lang="en-US" sz="2400" dirty="0">
              <a:latin typeface="Arial" charset="0"/>
            </a:endParaRPr>
          </a:p>
          <a:p>
            <a:pPr>
              <a:lnSpc>
                <a:spcPct val="90000"/>
              </a:lnSpc>
            </a:pPr>
            <a:r>
              <a:rPr lang="en-US" sz="2800" dirty="0">
                <a:solidFill>
                  <a:srgbClr val="000090"/>
                </a:solidFill>
                <a:latin typeface="Arial" charset="0"/>
              </a:rPr>
              <a:t>How many clusters to pick?</a:t>
            </a:r>
          </a:p>
          <a:p>
            <a:pPr>
              <a:lnSpc>
                <a:spcPct val="90000"/>
              </a:lnSpc>
            </a:pPr>
            <a:endParaRPr lang="en-US" sz="2800" dirty="0">
              <a:latin typeface="Arial" charset="0"/>
            </a:endParaRPr>
          </a:p>
          <a:p>
            <a:pPr>
              <a:lnSpc>
                <a:spcPct val="90000"/>
              </a:lnSpc>
              <a:buFont typeface="Wingdings" charset="0"/>
              <a:buNone/>
            </a:pPr>
            <a:r>
              <a:rPr lang="en-US" sz="2800" dirty="0">
                <a:latin typeface="Arial" charset="0"/>
              </a:rPr>
              <a:t> </a:t>
            </a:r>
          </a:p>
        </p:txBody>
      </p:sp>
    </p:spTree>
    <p:extLst>
      <p:ext uri="{BB962C8B-B14F-4D97-AF65-F5344CB8AC3E}">
        <p14:creationId xmlns:p14="http://schemas.microsoft.com/office/powerpoint/2010/main" val="8637936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fontScale="90000"/>
          </a:bodyPr>
          <a:lstStyle/>
          <a:p>
            <a:r>
              <a:rPr lang="en-US" dirty="0">
                <a:solidFill>
                  <a:srgbClr val="000000"/>
                </a:solidFill>
              </a:rPr>
              <a:t>Agglomerative Clustering</a:t>
            </a:r>
          </a:p>
        </p:txBody>
      </p:sp>
      <p:sp>
        <p:nvSpPr>
          <p:cNvPr id="41987" name="Rectangle 3"/>
          <p:cNvSpPr>
            <a:spLocks noGrp="1" noChangeArrowheads="1"/>
          </p:cNvSpPr>
          <p:nvPr>
            <p:ph idx="1"/>
          </p:nvPr>
        </p:nvSpPr>
        <p:spPr/>
        <p:txBody>
          <a:bodyPr>
            <a:noAutofit/>
          </a:bodyPr>
          <a:lstStyle/>
          <a:p>
            <a:pPr>
              <a:lnSpc>
                <a:spcPct val="80000"/>
              </a:lnSpc>
            </a:pPr>
            <a:r>
              <a:rPr lang="en-US" sz="2400" dirty="0">
                <a:solidFill>
                  <a:srgbClr val="000090"/>
                </a:solidFill>
                <a:latin typeface="Arial" charset="0"/>
              </a:rPr>
              <a:t>Agglomerative clustering:</a:t>
            </a:r>
          </a:p>
          <a:p>
            <a:pPr lvl="1">
              <a:lnSpc>
                <a:spcPct val="80000"/>
              </a:lnSpc>
            </a:pPr>
            <a:r>
              <a:rPr lang="en-US" sz="2000" dirty="0">
                <a:latin typeface="Arial" charset="0"/>
              </a:rPr>
              <a:t>First merge very similar instances</a:t>
            </a:r>
          </a:p>
          <a:p>
            <a:pPr lvl="1">
              <a:lnSpc>
                <a:spcPct val="80000"/>
              </a:lnSpc>
            </a:pPr>
            <a:r>
              <a:rPr lang="en-US" sz="2000" dirty="0">
                <a:latin typeface="Arial" charset="0"/>
              </a:rPr>
              <a:t>Incrementally build larger clusters out of smaller clusters</a:t>
            </a:r>
          </a:p>
          <a:p>
            <a:pPr>
              <a:lnSpc>
                <a:spcPct val="80000"/>
              </a:lnSpc>
            </a:pPr>
            <a:endParaRPr lang="en-US" sz="2400" dirty="0">
              <a:latin typeface="Arial" charset="0"/>
            </a:endParaRPr>
          </a:p>
          <a:p>
            <a:pPr>
              <a:lnSpc>
                <a:spcPct val="80000"/>
              </a:lnSpc>
            </a:pPr>
            <a:r>
              <a:rPr lang="en-US" sz="2400" dirty="0">
                <a:solidFill>
                  <a:srgbClr val="000090"/>
                </a:solidFill>
                <a:latin typeface="Arial" charset="0"/>
              </a:rPr>
              <a:t>Algorithm:</a:t>
            </a:r>
          </a:p>
          <a:p>
            <a:pPr lvl="1">
              <a:lnSpc>
                <a:spcPct val="80000"/>
              </a:lnSpc>
            </a:pPr>
            <a:r>
              <a:rPr lang="en-US" sz="2000" dirty="0">
                <a:latin typeface="Arial" charset="0"/>
              </a:rPr>
              <a:t>Maintain a set of clusters</a:t>
            </a:r>
          </a:p>
          <a:p>
            <a:pPr lvl="1">
              <a:lnSpc>
                <a:spcPct val="80000"/>
              </a:lnSpc>
            </a:pPr>
            <a:r>
              <a:rPr lang="en-US" sz="2000" dirty="0">
                <a:latin typeface="Arial" charset="0"/>
              </a:rPr>
              <a:t>Initially, each instance in its own cluster</a:t>
            </a:r>
          </a:p>
          <a:p>
            <a:pPr lvl="1">
              <a:lnSpc>
                <a:spcPct val="80000"/>
              </a:lnSpc>
            </a:pPr>
            <a:r>
              <a:rPr lang="en-US" sz="2000" dirty="0">
                <a:latin typeface="Arial" charset="0"/>
              </a:rPr>
              <a:t>Repeat:</a:t>
            </a:r>
          </a:p>
          <a:p>
            <a:pPr lvl="2">
              <a:lnSpc>
                <a:spcPct val="80000"/>
              </a:lnSpc>
            </a:pPr>
            <a:r>
              <a:rPr lang="en-US" sz="1800" dirty="0">
                <a:latin typeface="Arial" charset="0"/>
              </a:rPr>
              <a:t>Pick the two </a:t>
            </a:r>
            <a:r>
              <a:rPr lang="en-US" sz="1800" dirty="0">
                <a:solidFill>
                  <a:srgbClr val="CC0000"/>
                </a:solidFill>
                <a:latin typeface="Arial" charset="0"/>
              </a:rPr>
              <a:t>closest </a:t>
            </a:r>
            <a:r>
              <a:rPr lang="en-US" sz="1800" dirty="0">
                <a:latin typeface="Arial" charset="0"/>
              </a:rPr>
              <a:t>clusters</a:t>
            </a:r>
          </a:p>
          <a:p>
            <a:pPr lvl="2">
              <a:lnSpc>
                <a:spcPct val="80000"/>
              </a:lnSpc>
            </a:pPr>
            <a:r>
              <a:rPr lang="en-US" sz="1800" dirty="0">
                <a:latin typeface="Arial" charset="0"/>
              </a:rPr>
              <a:t>Merge them into a new cluster</a:t>
            </a:r>
          </a:p>
          <a:p>
            <a:pPr lvl="2">
              <a:lnSpc>
                <a:spcPct val="80000"/>
              </a:lnSpc>
            </a:pPr>
            <a:r>
              <a:rPr lang="en-US" sz="1800" dirty="0">
                <a:latin typeface="Arial" charset="0"/>
              </a:rPr>
              <a:t>Stop when there</a:t>
            </a:r>
            <a:r>
              <a:rPr lang="ja-JP" altLang="en-US" sz="1800" dirty="0">
                <a:latin typeface="Arial" charset="0"/>
              </a:rPr>
              <a:t>’</a:t>
            </a:r>
            <a:r>
              <a:rPr lang="en-US" sz="1800" dirty="0">
                <a:latin typeface="Arial" charset="0"/>
              </a:rPr>
              <a:t>s only one cluster left</a:t>
            </a:r>
          </a:p>
          <a:p>
            <a:pPr>
              <a:lnSpc>
                <a:spcPct val="80000"/>
              </a:lnSpc>
            </a:pPr>
            <a:endParaRPr lang="en-US" sz="2400" dirty="0">
              <a:latin typeface="Arial" charset="0"/>
            </a:endParaRPr>
          </a:p>
          <a:p>
            <a:pPr>
              <a:lnSpc>
                <a:spcPct val="80000"/>
              </a:lnSpc>
            </a:pPr>
            <a:r>
              <a:rPr lang="en-US" sz="2400" dirty="0">
                <a:latin typeface="Arial" charset="0"/>
              </a:rPr>
              <a:t>Produces not one clustering, but a family of </a:t>
            </a:r>
            <a:r>
              <a:rPr lang="en-US" sz="2400" dirty="0" err="1">
                <a:latin typeface="Arial" charset="0"/>
              </a:rPr>
              <a:t>clusterings</a:t>
            </a:r>
            <a:r>
              <a:rPr lang="en-US" sz="2400" dirty="0">
                <a:latin typeface="Arial" charset="0"/>
              </a:rPr>
              <a:t> represented by a </a:t>
            </a:r>
            <a:r>
              <a:rPr lang="en-US" sz="2400" dirty="0" err="1">
                <a:solidFill>
                  <a:srgbClr val="CC0000"/>
                </a:solidFill>
                <a:latin typeface="Arial" charset="0"/>
              </a:rPr>
              <a:t>dendrogram</a:t>
            </a:r>
            <a:endParaRPr lang="en-US" sz="2400" dirty="0">
              <a:solidFill>
                <a:srgbClr val="CC0000"/>
              </a:solidFill>
              <a:latin typeface="Arial" charset="0"/>
            </a:endParaRPr>
          </a:p>
          <a:p>
            <a:pPr lvl="1">
              <a:lnSpc>
                <a:spcPct val="80000"/>
              </a:lnSpc>
            </a:pPr>
            <a:endParaRPr lang="en-US" sz="2000" dirty="0">
              <a:latin typeface="Arial" charset="0"/>
            </a:endParaRPr>
          </a:p>
        </p:txBody>
      </p:sp>
      <p:grpSp>
        <p:nvGrpSpPr>
          <p:cNvPr id="2" name="Group 4"/>
          <p:cNvGrpSpPr>
            <a:grpSpLocks/>
          </p:cNvGrpSpPr>
          <p:nvPr/>
        </p:nvGrpSpPr>
        <p:grpSpPr bwMode="auto">
          <a:xfrm>
            <a:off x="6324600" y="5694363"/>
            <a:ext cx="457200" cy="439737"/>
            <a:chOff x="3984" y="3587"/>
            <a:chExt cx="288" cy="277"/>
          </a:xfrm>
        </p:grpSpPr>
        <p:sp>
          <p:nvSpPr>
            <p:cNvPr id="61511" name="Oval 5"/>
            <p:cNvSpPr>
              <a:spLocks noChangeAspect="1" noChangeArrowheads="1"/>
            </p:cNvSpPr>
            <p:nvPr/>
          </p:nvSpPr>
          <p:spPr bwMode="auto">
            <a:xfrm rot="4777107">
              <a:off x="4222" y="3814"/>
              <a:ext cx="47" cy="53"/>
            </a:xfrm>
            <a:prstGeom prst="ellipse">
              <a:avLst/>
            </a:prstGeom>
            <a:solidFill>
              <a:srgbClr val="008000"/>
            </a:solidFill>
            <a:ln w="9525">
              <a:solidFill>
                <a:srgbClr val="008000"/>
              </a:solidFill>
              <a:round/>
              <a:headEnd/>
              <a:tailEnd/>
            </a:ln>
          </p:spPr>
          <p:txBody>
            <a:bodyPr wrap="none" anchor="ctr"/>
            <a:lstStyle/>
            <a:p>
              <a:endParaRPr lang="en-US"/>
            </a:p>
          </p:txBody>
        </p:sp>
        <p:sp>
          <p:nvSpPr>
            <p:cNvPr id="61512" name="Oval 6"/>
            <p:cNvSpPr>
              <a:spLocks noChangeAspect="1" noChangeArrowheads="1"/>
            </p:cNvSpPr>
            <p:nvPr/>
          </p:nvSpPr>
          <p:spPr bwMode="auto">
            <a:xfrm rot="4777107">
              <a:off x="3987" y="3803"/>
              <a:ext cx="47" cy="53"/>
            </a:xfrm>
            <a:prstGeom prst="ellipse">
              <a:avLst/>
            </a:prstGeom>
            <a:solidFill>
              <a:srgbClr val="008000"/>
            </a:solidFill>
            <a:ln w="9525">
              <a:solidFill>
                <a:srgbClr val="008000"/>
              </a:solidFill>
              <a:round/>
              <a:headEnd/>
              <a:tailEnd/>
            </a:ln>
          </p:spPr>
          <p:txBody>
            <a:bodyPr wrap="none" anchor="ctr"/>
            <a:lstStyle/>
            <a:p>
              <a:endParaRPr lang="en-US"/>
            </a:p>
          </p:txBody>
        </p:sp>
        <p:sp>
          <p:nvSpPr>
            <p:cNvPr id="61513" name="Oval 7"/>
            <p:cNvSpPr>
              <a:spLocks noChangeArrowheads="1"/>
            </p:cNvSpPr>
            <p:nvPr/>
          </p:nvSpPr>
          <p:spPr bwMode="auto">
            <a:xfrm>
              <a:off x="4040" y="3587"/>
              <a:ext cx="215" cy="122"/>
            </a:xfrm>
            <a:prstGeom prst="ellipse">
              <a:avLst/>
            </a:prstGeom>
            <a:noFill/>
            <a:ln w="127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4" name="Line 8"/>
            <p:cNvSpPr>
              <a:spLocks noChangeShapeType="1"/>
            </p:cNvSpPr>
            <p:nvPr/>
          </p:nvSpPr>
          <p:spPr bwMode="auto">
            <a:xfrm flipV="1">
              <a:off x="4032" y="3702"/>
              <a:ext cx="62" cy="92"/>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15" name="Line 9"/>
            <p:cNvSpPr>
              <a:spLocks noChangeShapeType="1"/>
            </p:cNvSpPr>
            <p:nvPr/>
          </p:nvSpPr>
          <p:spPr bwMode="auto">
            <a:xfrm>
              <a:off x="4186" y="3717"/>
              <a:ext cx="62" cy="12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 name="Group 10"/>
          <p:cNvGrpSpPr>
            <a:grpSpLocks/>
          </p:cNvGrpSpPr>
          <p:nvPr/>
        </p:nvGrpSpPr>
        <p:grpSpPr bwMode="auto">
          <a:xfrm>
            <a:off x="7258050" y="5715000"/>
            <a:ext cx="457200" cy="439738"/>
            <a:chOff x="4572" y="3600"/>
            <a:chExt cx="288" cy="277"/>
          </a:xfrm>
        </p:grpSpPr>
        <p:sp>
          <p:nvSpPr>
            <p:cNvPr id="61506" name="Oval 11"/>
            <p:cNvSpPr>
              <a:spLocks noChangeAspect="1" noChangeArrowheads="1"/>
            </p:cNvSpPr>
            <p:nvPr/>
          </p:nvSpPr>
          <p:spPr bwMode="auto">
            <a:xfrm rot="4777107">
              <a:off x="4810" y="3827"/>
              <a:ext cx="47" cy="53"/>
            </a:xfrm>
            <a:prstGeom prst="ellipse">
              <a:avLst/>
            </a:prstGeom>
            <a:solidFill>
              <a:srgbClr val="CC0000"/>
            </a:solidFill>
            <a:ln w="9525">
              <a:solidFill>
                <a:srgbClr val="CC0000"/>
              </a:solidFill>
              <a:round/>
              <a:headEnd/>
              <a:tailEnd/>
            </a:ln>
          </p:spPr>
          <p:txBody>
            <a:bodyPr wrap="none" anchor="ctr"/>
            <a:lstStyle/>
            <a:p>
              <a:endParaRPr lang="en-US"/>
            </a:p>
          </p:txBody>
        </p:sp>
        <p:sp>
          <p:nvSpPr>
            <p:cNvPr id="61507" name="Oval 12"/>
            <p:cNvSpPr>
              <a:spLocks noChangeAspect="1" noChangeArrowheads="1"/>
            </p:cNvSpPr>
            <p:nvPr/>
          </p:nvSpPr>
          <p:spPr bwMode="auto">
            <a:xfrm rot="4777107">
              <a:off x="4575" y="3816"/>
              <a:ext cx="47" cy="53"/>
            </a:xfrm>
            <a:prstGeom prst="ellipse">
              <a:avLst/>
            </a:prstGeom>
            <a:solidFill>
              <a:srgbClr val="CC0000"/>
            </a:solidFill>
            <a:ln w="9525">
              <a:solidFill>
                <a:srgbClr val="CC0000"/>
              </a:solidFill>
              <a:round/>
              <a:headEnd/>
              <a:tailEnd/>
            </a:ln>
          </p:spPr>
          <p:txBody>
            <a:bodyPr wrap="none" anchor="ctr"/>
            <a:lstStyle/>
            <a:p>
              <a:endParaRPr lang="en-US"/>
            </a:p>
          </p:txBody>
        </p:sp>
        <p:sp>
          <p:nvSpPr>
            <p:cNvPr id="61508" name="Oval 13"/>
            <p:cNvSpPr>
              <a:spLocks noChangeArrowheads="1"/>
            </p:cNvSpPr>
            <p:nvPr/>
          </p:nvSpPr>
          <p:spPr bwMode="auto">
            <a:xfrm>
              <a:off x="4628" y="3600"/>
              <a:ext cx="215" cy="122"/>
            </a:xfrm>
            <a:prstGeom prst="ellipse">
              <a:avLst/>
            </a:prstGeom>
            <a:noFill/>
            <a:ln w="127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9" name="Line 14"/>
            <p:cNvSpPr>
              <a:spLocks noChangeShapeType="1"/>
            </p:cNvSpPr>
            <p:nvPr/>
          </p:nvSpPr>
          <p:spPr bwMode="auto">
            <a:xfrm flipV="1">
              <a:off x="4620" y="3715"/>
              <a:ext cx="62" cy="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10" name="Line 15"/>
            <p:cNvSpPr>
              <a:spLocks noChangeShapeType="1"/>
            </p:cNvSpPr>
            <p:nvPr/>
          </p:nvSpPr>
          <p:spPr bwMode="auto">
            <a:xfrm>
              <a:off x="4774" y="3730"/>
              <a:ext cx="50" cy="9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 name="Group 16"/>
          <p:cNvGrpSpPr>
            <a:grpSpLocks/>
          </p:cNvGrpSpPr>
          <p:nvPr/>
        </p:nvGrpSpPr>
        <p:grpSpPr bwMode="auto">
          <a:xfrm>
            <a:off x="7639050" y="5334000"/>
            <a:ext cx="541338" cy="760413"/>
            <a:chOff x="4812" y="3360"/>
            <a:chExt cx="341" cy="479"/>
          </a:xfrm>
        </p:grpSpPr>
        <p:sp>
          <p:nvSpPr>
            <p:cNvPr id="61502" name="Oval 17"/>
            <p:cNvSpPr>
              <a:spLocks noChangeAspect="1" noChangeArrowheads="1"/>
            </p:cNvSpPr>
            <p:nvPr/>
          </p:nvSpPr>
          <p:spPr bwMode="auto">
            <a:xfrm rot="4777107">
              <a:off x="5103" y="3789"/>
              <a:ext cx="47" cy="53"/>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1503" name="Oval 18"/>
            <p:cNvSpPr>
              <a:spLocks noChangeArrowheads="1"/>
            </p:cNvSpPr>
            <p:nvPr/>
          </p:nvSpPr>
          <p:spPr bwMode="auto">
            <a:xfrm>
              <a:off x="4812" y="3360"/>
              <a:ext cx="215" cy="122"/>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4" name="Line 19"/>
            <p:cNvSpPr>
              <a:spLocks noChangeShapeType="1"/>
            </p:cNvSpPr>
            <p:nvPr/>
          </p:nvSpPr>
          <p:spPr bwMode="auto">
            <a:xfrm flipV="1">
              <a:off x="4812" y="3504"/>
              <a:ext cx="62" cy="92"/>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05" name="Line 20"/>
            <p:cNvSpPr>
              <a:spLocks noChangeShapeType="1"/>
            </p:cNvSpPr>
            <p:nvPr/>
          </p:nvSpPr>
          <p:spPr bwMode="auto">
            <a:xfrm>
              <a:off x="4956" y="3504"/>
              <a:ext cx="144" cy="288"/>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447" name="Group 21"/>
          <p:cNvGrpSpPr>
            <a:grpSpLocks/>
          </p:cNvGrpSpPr>
          <p:nvPr/>
        </p:nvGrpSpPr>
        <p:grpSpPr bwMode="auto">
          <a:xfrm>
            <a:off x="5867400" y="1752600"/>
            <a:ext cx="2935288" cy="2438400"/>
            <a:chOff x="3696" y="1104"/>
            <a:chExt cx="1849" cy="1536"/>
          </a:xfrm>
        </p:grpSpPr>
        <p:sp>
          <p:nvSpPr>
            <p:cNvPr id="61463" name="Oval 22"/>
            <p:cNvSpPr>
              <a:spLocks noChangeAspect="1" noChangeArrowheads="1"/>
            </p:cNvSpPr>
            <p:nvPr/>
          </p:nvSpPr>
          <p:spPr bwMode="auto">
            <a:xfrm>
              <a:off x="4177" y="1941"/>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64" name="Oval 23"/>
            <p:cNvSpPr>
              <a:spLocks noChangeAspect="1" noChangeArrowheads="1"/>
            </p:cNvSpPr>
            <p:nvPr/>
          </p:nvSpPr>
          <p:spPr bwMode="auto">
            <a:xfrm>
              <a:off x="5345" y="1804"/>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65" name="Oval 24"/>
            <p:cNvSpPr>
              <a:spLocks noChangeAspect="1" noChangeArrowheads="1"/>
            </p:cNvSpPr>
            <p:nvPr/>
          </p:nvSpPr>
          <p:spPr bwMode="auto">
            <a:xfrm>
              <a:off x="4363" y="1833"/>
              <a:ext cx="61"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61466" name="Oval 25"/>
            <p:cNvSpPr>
              <a:spLocks noChangeAspect="1" noChangeArrowheads="1"/>
            </p:cNvSpPr>
            <p:nvPr/>
          </p:nvSpPr>
          <p:spPr bwMode="auto">
            <a:xfrm>
              <a:off x="4560" y="2592"/>
              <a:ext cx="60"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61467" name="Oval 26"/>
            <p:cNvSpPr>
              <a:spLocks noChangeAspect="1" noChangeArrowheads="1"/>
            </p:cNvSpPr>
            <p:nvPr/>
          </p:nvSpPr>
          <p:spPr bwMode="auto">
            <a:xfrm>
              <a:off x="4608" y="1872"/>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68" name="Oval 27"/>
            <p:cNvSpPr>
              <a:spLocks noChangeAspect="1" noChangeArrowheads="1"/>
            </p:cNvSpPr>
            <p:nvPr/>
          </p:nvSpPr>
          <p:spPr bwMode="auto">
            <a:xfrm>
              <a:off x="4552" y="1352"/>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69" name="Oval 28"/>
            <p:cNvSpPr>
              <a:spLocks noChangeAspect="1" noChangeArrowheads="1"/>
            </p:cNvSpPr>
            <p:nvPr/>
          </p:nvSpPr>
          <p:spPr bwMode="auto">
            <a:xfrm>
              <a:off x="4033" y="1271"/>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0" name="Oval 29"/>
            <p:cNvSpPr>
              <a:spLocks noChangeAspect="1" noChangeArrowheads="1"/>
            </p:cNvSpPr>
            <p:nvPr/>
          </p:nvSpPr>
          <p:spPr bwMode="auto">
            <a:xfrm>
              <a:off x="3792" y="2352"/>
              <a:ext cx="53"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1" name="Oval 30"/>
            <p:cNvSpPr>
              <a:spLocks noChangeAspect="1" noChangeArrowheads="1"/>
            </p:cNvSpPr>
            <p:nvPr/>
          </p:nvSpPr>
          <p:spPr bwMode="auto">
            <a:xfrm>
              <a:off x="4944" y="2016"/>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2" name="Oval 31"/>
            <p:cNvSpPr>
              <a:spLocks noChangeAspect="1" noChangeArrowheads="1"/>
            </p:cNvSpPr>
            <p:nvPr/>
          </p:nvSpPr>
          <p:spPr bwMode="auto">
            <a:xfrm>
              <a:off x="5136" y="1440"/>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3" name="Oval 32"/>
            <p:cNvSpPr>
              <a:spLocks noChangeAspect="1" noChangeArrowheads="1"/>
            </p:cNvSpPr>
            <p:nvPr/>
          </p:nvSpPr>
          <p:spPr bwMode="auto">
            <a:xfrm rot="-1118274">
              <a:off x="5485" y="1572"/>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4" name="Oval 33"/>
            <p:cNvSpPr>
              <a:spLocks noChangeAspect="1" noChangeArrowheads="1"/>
            </p:cNvSpPr>
            <p:nvPr/>
          </p:nvSpPr>
          <p:spPr bwMode="auto">
            <a:xfrm rot="-1118274">
              <a:off x="4752" y="2352"/>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5" name="Oval 34"/>
            <p:cNvSpPr>
              <a:spLocks noChangeAspect="1" noChangeArrowheads="1"/>
            </p:cNvSpPr>
            <p:nvPr/>
          </p:nvSpPr>
          <p:spPr bwMode="auto">
            <a:xfrm rot="-1118274">
              <a:off x="4975" y="2306"/>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6" name="Oval 35"/>
            <p:cNvSpPr>
              <a:spLocks noChangeAspect="1" noChangeArrowheads="1"/>
            </p:cNvSpPr>
            <p:nvPr/>
          </p:nvSpPr>
          <p:spPr bwMode="auto">
            <a:xfrm rot="-1118274">
              <a:off x="4005" y="2020"/>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7" name="Oval 36"/>
            <p:cNvSpPr>
              <a:spLocks noChangeAspect="1" noChangeArrowheads="1"/>
            </p:cNvSpPr>
            <p:nvPr/>
          </p:nvSpPr>
          <p:spPr bwMode="auto">
            <a:xfrm rot="-1118274">
              <a:off x="4561" y="1356"/>
              <a:ext cx="53"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8" name="Oval 37"/>
            <p:cNvSpPr>
              <a:spLocks noChangeAspect="1" noChangeArrowheads="1"/>
            </p:cNvSpPr>
            <p:nvPr/>
          </p:nvSpPr>
          <p:spPr bwMode="auto">
            <a:xfrm rot="-1118274">
              <a:off x="4800" y="1344"/>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79" name="Oval 38"/>
            <p:cNvSpPr>
              <a:spLocks noChangeAspect="1" noChangeArrowheads="1"/>
            </p:cNvSpPr>
            <p:nvPr/>
          </p:nvSpPr>
          <p:spPr bwMode="auto">
            <a:xfrm rot="-1118274">
              <a:off x="4038" y="1417"/>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0" name="Oval 39"/>
            <p:cNvSpPr>
              <a:spLocks noChangeAspect="1" noChangeArrowheads="1"/>
            </p:cNvSpPr>
            <p:nvPr/>
          </p:nvSpPr>
          <p:spPr bwMode="auto">
            <a:xfrm rot="-1118274">
              <a:off x="4254" y="2007"/>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1" name="Oval 40"/>
            <p:cNvSpPr>
              <a:spLocks noChangeAspect="1" noChangeArrowheads="1"/>
            </p:cNvSpPr>
            <p:nvPr/>
          </p:nvSpPr>
          <p:spPr bwMode="auto">
            <a:xfrm rot="-1118274">
              <a:off x="5232" y="1904"/>
              <a:ext cx="52"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2" name="Oval 41"/>
            <p:cNvSpPr>
              <a:spLocks noChangeAspect="1" noChangeArrowheads="1"/>
            </p:cNvSpPr>
            <p:nvPr/>
          </p:nvSpPr>
          <p:spPr bwMode="auto">
            <a:xfrm rot="-1118274">
              <a:off x="4935" y="1295"/>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3" name="Oval 42"/>
            <p:cNvSpPr>
              <a:spLocks noChangeAspect="1" noChangeArrowheads="1"/>
            </p:cNvSpPr>
            <p:nvPr/>
          </p:nvSpPr>
          <p:spPr bwMode="auto">
            <a:xfrm rot="5895381">
              <a:off x="3699" y="1293"/>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4" name="Oval 43"/>
            <p:cNvSpPr>
              <a:spLocks noChangeAspect="1" noChangeArrowheads="1"/>
            </p:cNvSpPr>
            <p:nvPr/>
          </p:nvSpPr>
          <p:spPr bwMode="auto">
            <a:xfrm rot="5895381">
              <a:off x="4419" y="2061"/>
              <a:ext cx="55"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5" name="Oval 44"/>
            <p:cNvSpPr>
              <a:spLocks noChangeAspect="1" noChangeArrowheads="1"/>
            </p:cNvSpPr>
            <p:nvPr/>
          </p:nvSpPr>
          <p:spPr bwMode="auto">
            <a:xfrm rot="5895381">
              <a:off x="4046" y="1873"/>
              <a:ext cx="47"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6" name="Oval 45"/>
            <p:cNvSpPr>
              <a:spLocks noChangeAspect="1" noChangeArrowheads="1"/>
            </p:cNvSpPr>
            <p:nvPr/>
          </p:nvSpPr>
          <p:spPr bwMode="auto">
            <a:xfrm rot="5895381">
              <a:off x="4467" y="1389"/>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7" name="Oval 46"/>
            <p:cNvSpPr>
              <a:spLocks noChangeAspect="1" noChangeArrowheads="1"/>
            </p:cNvSpPr>
            <p:nvPr/>
          </p:nvSpPr>
          <p:spPr bwMode="auto">
            <a:xfrm rot="5895381">
              <a:off x="5064" y="2064"/>
              <a:ext cx="55" cy="60"/>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8" name="Oval 47"/>
            <p:cNvSpPr>
              <a:spLocks noChangeAspect="1" noChangeArrowheads="1"/>
            </p:cNvSpPr>
            <p:nvPr/>
          </p:nvSpPr>
          <p:spPr bwMode="auto">
            <a:xfrm rot="5895381">
              <a:off x="5244" y="1646"/>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1489" name="Oval 48"/>
            <p:cNvSpPr>
              <a:spLocks noChangeAspect="1" noChangeArrowheads="1"/>
            </p:cNvSpPr>
            <p:nvPr/>
          </p:nvSpPr>
          <p:spPr bwMode="auto">
            <a:xfrm rot="5895381">
              <a:off x="3830" y="1097"/>
              <a:ext cx="47"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0" name="Oval 49"/>
            <p:cNvSpPr>
              <a:spLocks noChangeAspect="1" noChangeArrowheads="1"/>
            </p:cNvSpPr>
            <p:nvPr/>
          </p:nvSpPr>
          <p:spPr bwMode="auto">
            <a:xfrm rot="5895381">
              <a:off x="4917" y="1353"/>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1" name="Oval 50"/>
            <p:cNvSpPr>
              <a:spLocks noChangeAspect="1" noChangeArrowheads="1"/>
            </p:cNvSpPr>
            <p:nvPr/>
          </p:nvSpPr>
          <p:spPr bwMode="auto">
            <a:xfrm rot="5895381">
              <a:off x="4847" y="2401"/>
              <a:ext cx="55"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2" name="Oval 51"/>
            <p:cNvSpPr>
              <a:spLocks noChangeAspect="1" noChangeArrowheads="1"/>
            </p:cNvSpPr>
            <p:nvPr/>
          </p:nvSpPr>
          <p:spPr bwMode="auto">
            <a:xfrm rot="4777107">
              <a:off x="4734" y="2589"/>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3" name="Oval 52"/>
            <p:cNvSpPr>
              <a:spLocks noChangeAspect="1" noChangeArrowheads="1"/>
            </p:cNvSpPr>
            <p:nvPr/>
          </p:nvSpPr>
          <p:spPr bwMode="auto">
            <a:xfrm rot="4777107">
              <a:off x="3787" y="1842"/>
              <a:ext cx="55"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4" name="Oval 53"/>
            <p:cNvSpPr>
              <a:spLocks noChangeAspect="1" noChangeArrowheads="1"/>
            </p:cNvSpPr>
            <p:nvPr/>
          </p:nvSpPr>
          <p:spPr bwMode="auto">
            <a:xfrm rot="4777107">
              <a:off x="4085" y="2223"/>
              <a:ext cx="55"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5" name="Oval 54"/>
            <p:cNvSpPr>
              <a:spLocks noChangeAspect="1" noChangeArrowheads="1"/>
            </p:cNvSpPr>
            <p:nvPr/>
          </p:nvSpPr>
          <p:spPr bwMode="auto">
            <a:xfrm rot="4777107">
              <a:off x="3843" y="1245"/>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6" name="Oval 55"/>
            <p:cNvSpPr>
              <a:spLocks noChangeAspect="1" noChangeArrowheads="1"/>
            </p:cNvSpPr>
            <p:nvPr/>
          </p:nvSpPr>
          <p:spPr bwMode="auto">
            <a:xfrm rot="4777107">
              <a:off x="5142" y="2154"/>
              <a:ext cx="48" cy="60"/>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7" name="Oval 56"/>
            <p:cNvSpPr>
              <a:spLocks noChangeAspect="1" noChangeArrowheads="1"/>
            </p:cNvSpPr>
            <p:nvPr/>
          </p:nvSpPr>
          <p:spPr bwMode="auto">
            <a:xfrm rot="4777107">
              <a:off x="5055" y="1634"/>
              <a:ext cx="47"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8" name="Oval 57"/>
            <p:cNvSpPr>
              <a:spLocks noChangeAspect="1" noChangeArrowheads="1"/>
            </p:cNvSpPr>
            <p:nvPr/>
          </p:nvSpPr>
          <p:spPr bwMode="auto">
            <a:xfrm rot="4777107">
              <a:off x="4638" y="1445"/>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1499" name="Oval 58"/>
            <p:cNvSpPr>
              <a:spLocks noChangeAspect="1" noChangeArrowheads="1"/>
            </p:cNvSpPr>
            <p:nvPr/>
          </p:nvSpPr>
          <p:spPr bwMode="auto">
            <a:xfrm rot="4777107">
              <a:off x="4464" y="1845"/>
              <a:ext cx="55" cy="60"/>
            </a:xfrm>
            <a:prstGeom prst="ellipse">
              <a:avLst/>
            </a:prstGeom>
            <a:solidFill>
              <a:schemeClr val="tx1"/>
            </a:solidFill>
            <a:ln w="9525">
              <a:solidFill>
                <a:schemeClr val="tx1"/>
              </a:solidFill>
              <a:round/>
              <a:headEnd/>
              <a:tailEnd/>
            </a:ln>
          </p:spPr>
          <p:txBody>
            <a:bodyPr wrap="none" anchor="ctr"/>
            <a:lstStyle/>
            <a:p>
              <a:endParaRPr lang="en-US"/>
            </a:p>
          </p:txBody>
        </p:sp>
        <p:sp>
          <p:nvSpPr>
            <p:cNvPr id="61500" name="Oval 59"/>
            <p:cNvSpPr>
              <a:spLocks noChangeAspect="1" noChangeArrowheads="1"/>
            </p:cNvSpPr>
            <p:nvPr/>
          </p:nvSpPr>
          <p:spPr bwMode="auto">
            <a:xfrm rot="4777107">
              <a:off x="4955" y="2422"/>
              <a:ext cx="47" cy="60"/>
            </a:xfrm>
            <a:prstGeom prst="ellipse">
              <a:avLst/>
            </a:prstGeom>
            <a:solidFill>
              <a:schemeClr val="tx1"/>
            </a:solidFill>
            <a:ln w="9525">
              <a:solidFill>
                <a:schemeClr val="tx1"/>
              </a:solidFill>
              <a:round/>
              <a:headEnd/>
              <a:tailEnd/>
            </a:ln>
          </p:spPr>
          <p:txBody>
            <a:bodyPr wrap="none" anchor="ctr"/>
            <a:lstStyle/>
            <a:p>
              <a:endParaRPr lang="en-US"/>
            </a:p>
          </p:txBody>
        </p:sp>
        <p:sp>
          <p:nvSpPr>
            <p:cNvPr id="61501" name="Line 60"/>
            <p:cNvSpPr>
              <a:spLocks noChangeShapeType="1"/>
            </p:cNvSpPr>
            <p:nvPr/>
          </p:nvSpPr>
          <p:spPr bwMode="auto">
            <a:xfrm>
              <a:off x="4387" y="1859"/>
              <a:ext cx="29" cy="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61"/>
          <p:cNvGrpSpPr>
            <a:grpSpLocks/>
          </p:cNvGrpSpPr>
          <p:nvPr/>
        </p:nvGrpSpPr>
        <p:grpSpPr bwMode="auto">
          <a:xfrm>
            <a:off x="7747000" y="1985963"/>
            <a:ext cx="193675" cy="358775"/>
            <a:chOff x="4880" y="1251"/>
            <a:chExt cx="122" cy="226"/>
          </a:xfrm>
        </p:grpSpPr>
        <p:sp>
          <p:nvSpPr>
            <p:cNvPr id="61459" name="Oval 62"/>
            <p:cNvSpPr>
              <a:spLocks noChangeAspect="1" noChangeArrowheads="1"/>
            </p:cNvSpPr>
            <p:nvPr/>
          </p:nvSpPr>
          <p:spPr bwMode="auto">
            <a:xfrm rot="-1118274">
              <a:off x="4935" y="1295"/>
              <a:ext cx="61" cy="47"/>
            </a:xfrm>
            <a:prstGeom prst="ellipse">
              <a:avLst/>
            </a:prstGeom>
            <a:solidFill>
              <a:srgbClr val="CC0000"/>
            </a:solidFill>
            <a:ln w="9525">
              <a:solidFill>
                <a:srgbClr val="CC0000"/>
              </a:solidFill>
              <a:round/>
              <a:headEnd/>
              <a:tailEnd/>
            </a:ln>
          </p:spPr>
          <p:txBody>
            <a:bodyPr wrap="none" anchor="ctr"/>
            <a:lstStyle/>
            <a:p>
              <a:endParaRPr lang="en-US"/>
            </a:p>
          </p:txBody>
        </p:sp>
        <p:sp>
          <p:nvSpPr>
            <p:cNvPr id="61460" name="Oval 63"/>
            <p:cNvSpPr>
              <a:spLocks noChangeAspect="1" noChangeArrowheads="1"/>
            </p:cNvSpPr>
            <p:nvPr/>
          </p:nvSpPr>
          <p:spPr bwMode="auto">
            <a:xfrm rot="5895381">
              <a:off x="4917" y="1353"/>
              <a:ext cx="47" cy="53"/>
            </a:xfrm>
            <a:prstGeom prst="ellipse">
              <a:avLst/>
            </a:prstGeom>
            <a:solidFill>
              <a:srgbClr val="CC0000"/>
            </a:solidFill>
            <a:ln w="9525">
              <a:solidFill>
                <a:srgbClr val="CC0000"/>
              </a:solidFill>
              <a:round/>
              <a:headEnd/>
              <a:tailEnd/>
            </a:ln>
          </p:spPr>
          <p:txBody>
            <a:bodyPr wrap="none" anchor="ctr"/>
            <a:lstStyle/>
            <a:p>
              <a:endParaRPr lang="en-US"/>
            </a:p>
          </p:txBody>
        </p:sp>
        <p:sp>
          <p:nvSpPr>
            <p:cNvPr id="61461" name="Oval 64"/>
            <p:cNvSpPr>
              <a:spLocks noChangeArrowheads="1"/>
            </p:cNvSpPr>
            <p:nvPr/>
          </p:nvSpPr>
          <p:spPr bwMode="auto">
            <a:xfrm rot="-3656724">
              <a:off x="4828" y="1303"/>
              <a:ext cx="226" cy="122"/>
            </a:xfrm>
            <a:prstGeom prst="ellipse">
              <a:avLst/>
            </a:prstGeom>
            <a:noFill/>
            <a:ln w="127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62" name="Line 65"/>
            <p:cNvSpPr>
              <a:spLocks noChangeShapeType="1"/>
            </p:cNvSpPr>
            <p:nvPr/>
          </p:nvSpPr>
          <p:spPr bwMode="auto">
            <a:xfrm flipV="1">
              <a:off x="4940" y="1344"/>
              <a:ext cx="19" cy="38"/>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 name="Group 66"/>
          <p:cNvGrpSpPr>
            <a:grpSpLocks/>
          </p:cNvGrpSpPr>
          <p:nvPr/>
        </p:nvGrpSpPr>
        <p:grpSpPr bwMode="auto">
          <a:xfrm>
            <a:off x="6877050" y="2879725"/>
            <a:ext cx="358775" cy="193675"/>
            <a:chOff x="4332" y="1814"/>
            <a:chExt cx="226" cy="122"/>
          </a:xfrm>
        </p:grpSpPr>
        <p:sp>
          <p:nvSpPr>
            <p:cNvPr id="61455" name="Oval 67"/>
            <p:cNvSpPr>
              <a:spLocks noChangeAspect="1" noChangeArrowheads="1"/>
            </p:cNvSpPr>
            <p:nvPr/>
          </p:nvSpPr>
          <p:spPr bwMode="auto">
            <a:xfrm>
              <a:off x="4363" y="1833"/>
              <a:ext cx="61" cy="48"/>
            </a:xfrm>
            <a:prstGeom prst="ellipse">
              <a:avLst/>
            </a:prstGeom>
            <a:solidFill>
              <a:srgbClr val="008000"/>
            </a:solidFill>
            <a:ln w="9525">
              <a:solidFill>
                <a:srgbClr val="008000"/>
              </a:solidFill>
              <a:round/>
              <a:headEnd/>
              <a:tailEnd/>
            </a:ln>
          </p:spPr>
          <p:txBody>
            <a:bodyPr wrap="none" anchor="ctr"/>
            <a:lstStyle/>
            <a:p>
              <a:endParaRPr lang="en-US"/>
            </a:p>
          </p:txBody>
        </p:sp>
        <p:sp>
          <p:nvSpPr>
            <p:cNvPr id="61456" name="Oval 68"/>
            <p:cNvSpPr>
              <a:spLocks noChangeAspect="1" noChangeArrowheads="1"/>
            </p:cNvSpPr>
            <p:nvPr/>
          </p:nvSpPr>
          <p:spPr bwMode="auto">
            <a:xfrm rot="4777107">
              <a:off x="4464" y="1845"/>
              <a:ext cx="55" cy="6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1457" name="Oval 69"/>
            <p:cNvSpPr>
              <a:spLocks noChangeArrowheads="1"/>
            </p:cNvSpPr>
            <p:nvPr/>
          </p:nvSpPr>
          <p:spPr bwMode="auto">
            <a:xfrm rot="499056">
              <a:off x="4332" y="1814"/>
              <a:ext cx="226" cy="122"/>
            </a:xfrm>
            <a:prstGeom prst="ellipse">
              <a:avLst/>
            </a:prstGeom>
            <a:noFill/>
            <a:ln w="127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58" name="Line 70"/>
            <p:cNvSpPr>
              <a:spLocks noChangeShapeType="1"/>
            </p:cNvSpPr>
            <p:nvPr/>
          </p:nvSpPr>
          <p:spPr bwMode="auto">
            <a:xfrm>
              <a:off x="4387" y="1859"/>
              <a:ext cx="29" cy="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 name="Group 71"/>
          <p:cNvGrpSpPr>
            <a:grpSpLocks/>
          </p:cNvGrpSpPr>
          <p:nvPr/>
        </p:nvGrpSpPr>
        <p:grpSpPr bwMode="auto">
          <a:xfrm>
            <a:off x="7570788" y="1890713"/>
            <a:ext cx="536575" cy="522287"/>
            <a:chOff x="4769" y="1191"/>
            <a:chExt cx="338" cy="329"/>
          </a:xfrm>
        </p:grpSpPr>
        <p:sp>
          <p:nvSpPr>
            <p:cNvPr id="61452" name="Oval 72"/>
            <p:cNvSpPr>
              <a:spLocks noChangeAspect="1" noChangeArrowheads="1"/>
            </p:cNvSpPr>
            <p:nvPr/>
          </p:nvSpPr>
          <p:spPr bwMode="auto">
            <a:xfrm rot="-1118274">
              <a:off x="4800" y="1344"/>
              <a:ext cx="61" cy="47"/>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1453" name="Oval 73"/>
            <p:cNvSpPr>
              <a:spLocks noChangeArrowheads="1"/>
            </p:cNvSpPr>
            <p:nvPr/>
          </p:nvSpPr>
          <p:spPr bwMode="auto">
            <a:xfrm rot="499056">
              <a:off x="4769" y="1191"/>
              <a:ext cx="338" cy="329"/>
            </a:xfrm>
            <a:prstGeom prst="ellipse">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54" name="Line 74"/>
            <p:cNvSpPr>
              <a:spLocks noChangeShapeType="1"/>
            </p:cNvSpPr>
            <p:nvPr/>
          </p:nvSpPr>
          <p:spPr bwMode="auto">
            <a:xfrm>
              <a:off x="4836" y="1364"/>
              <a:ext cx="108" cy="2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87993347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fontScale="90000"/>
          </a:bodyPr>
          <a:lstStyle/>
          <a:p>
            <a:r>
              <a:rPr lang="en-US" dirty="0">
                <a:solidFill>
                  <a:srgbClr val="000000"/>
                </a:solidFill>
              </a:rPr>
              <a:t>Agglomerative Clustering</a:t>
            </a:r>
          </a:p>
        </p:txBody>
      </p:sp>
      <p:sp>
        <p:nvSpPr>
          <p:cNvPr id="62467" name="Rectangle 3"/>
          <p:cNvSpPr>
            <a:spLocks noGrp="1" noChangeArrowheads="1"/>
          </p:cNvSpPr>
          <p:nvPr>
            <p:ph idx="1"/>
          </p:nvPr>
        </p:nvSpPr>
        <p:spPr/>
        <p:txBody>
          <a:bodyPr>
            <a:noAutofit/>
          </a:bodyPr>
          <a:lstStyle/>
          <a:p>
            <a:pPr>
              <a:lnSpc>
                <a:spcPct val="80000"/>
              </a:lnSpc>
            </a:pPr>
            <a:r>
              <a:rPr lang="en-US" sz="2800" dirty="0">
                <a:latin typeface="Arial" charset="0"/>
              </a:rPr>
              <a:t>How should we define </a:t>
            </a:r>
            <a:r>
              <a:rPr lang="ja-JP" altLang="en-US" sz="2800" dirty="0">
                <a:latin typeface="Arial" charset="0"/>
              </a:rPr>
              <a:t>“</a:t>
            </a:r>
            <a:r>
              <a:rPr lang="en-US" sz="2800" dirty="0">
                <a:latin typeface="Arial" charset="0"/>
              </a:rPr>
              <a:t>closest</a:t>
            </a:r>
            <a:r>
              <a:rPr lang="ja-JP" altLang="en-US" sz="2800" dirty="0">
                <a:latin typeface="Arial" charset="0"/>
              </a:rPr>
              <a:t>”</a:t>
            </a:r>
            <a:r>
              <a:rPr lang="en-US" sz="2800" dirty="0">
                <a:latin typeface="Arial" charset="0"/>
              </a:rPr>
              <a:t> for clusters with multiple elements?</a:t>
            </a:r>
          </a:p>
          <a:p>
            <a:pPr>
              <a:lnSpc>
                <a:spcPct val="80000"/>
              </a:lnSpc>
            </a:pPr>
            <a:endParaRPr lang="en-US" sz="2800" dirty="0">
              <a:latin typeface="Arial" charset="0"/>
            </a:endParaRPr>
          </a:p>
        </p:txBody>
      </p:sp>
      <p:sp>
        <p:nvSpPr>
          <p:cNvPr id="62468" name="Oval 4"/>
          <p:cNvSpPr>
            <a:spLocks noChangeArrowheads="1"/>
          </p:cNvSpPr>
          <p:nvPr/>
        </p:nvSpPr>
        <p:spPr bwMode="auto">
          <a:xfrm>
            <a:off x="7086600" y="1828800"/>
            <a:ext cx="1371600" cy="1371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469" name="Oval 5"/>
          <p:cNvSpPr>
            <a:spLocks noChangeArrowheads="1"/>
          </p:cNvSpPr>
          <p:nvPr/>
        </p:nvSpPr>
        <p:spPr bwMode="auto">
          <a:xfrm>
            <a:off x="5334000" y="1828800"/>
            <a:ext cx="1371600" cy="1371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470" name="Oval 6"/>
          <p:cNvSpPr>
            <a:spLocks noChangeArrowheads="1"/>
          </p:cNvSpPr>
          <p:nvPr/>
        </p:nvSpPr>
        <p:spPr bwMode="auto">
          <a:xfrm>
            <a:off x="5791200" y="2209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1" name="Oval 7"/>
          <p:cNvSpPr>
            <a:spLocks noChangeArrowheads="1"/>
          </p:cNvSpPr>
          <p:nvPr/>
        </p:nvSpPr>
        <p:spPr bwMode="auto">
          <a:xfrm>
            <a:off x="5715000" y="2743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2" name="Oval 8"/>
          <p:cNvSpPr>
            <a:spLocks noChangeArrowheads="1"/>
          </p:cNvSpPr>
          <p:nvPr/>
        </p:nvSpPr>
        <p:spPr bwMode="auto">
          <a:xfrm>
            <a:off x="7315200" y="2438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3" name="Oval 9"/>
          <p:cNvSpPr>
            <a:spLocks noChangeArrowheads="1"/>
          </p:cNvSpPr>
          <p:nvPr/>
        </p:nvSpPr>
        <p:spPr bwMode="auto">
          <a:xfrm>
            <a:off x="7772400" y="2743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4" name="Oval 10"/>
          <p:cNvSpPr>
            <a:spLocks noChangeArrowheads="1"/>
          </p:cNvSpPr>
          <p:nvPr/>
        </p:nvSpPr>
        <p:spPr bwMode="auto">
          <a:xfrm>
            <a:off x="7924800" y="2057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5" name="Oval 11"/>
          <p:cNvSpPr>
            <a:spLocks noChangeArrowheads="1"/>
          </p:cNvSpPr>
          <p:nvPr/>
        </p:nvSpPr>
        <p:spPr bwMode="auto">
          <a:xfrm>
            <a:off x="6248400" y="2209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2725484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fontScale="90000"/>
          </a:bodyPr>
          <a:lstStyle/>
          <a:p>
            <a:r>
              <a:rPr lang="en-US" dirty="0">
                <a:solidFill>
                  <a:srgbClr val="000000"/>
                </a:solidFill>
              </a:rPr>
              <a:t>Agglomerative Clustering</a:t>
            </a:r>
          </a:p>
        </p:txBody>
      </p:sp>
      <p:sp>
        <p:nvSpPr>
          <p:cNvPr id="62467" name="Rectangle 3"/>
          <p:cNvSpPr>
            <a:spLocks noGrp="1" noChangeArrowheads="1"/>
          </p:cNvSpPr>
          <p:nvPr>
            <p:ph idx="1"/>
          </p:nvPr>
        </p:nvSpPr>
        <p:spPr>
          <a:xfrm>
            <a:off x="330127" y="1500187"/>
            <a:ext cx="5003873" cy="4711527"/>
          </a:xfrm>
        </p:spPr>
        <p:txBody>
          <a:bodyPr>
            <a:noAutofit/>
          </a:bodyPr>
          <a:lstStyle/>
          <a:p>
            <a:pPr>
              <a:lnSpc>
                <a:spcPct val="80000"/>
              </a:lnSpc>
            </a:pPr>
            <a:r>
              <a:rPr lang="en-US" sz="2800" dirty="0">
                <a:latin typeface="Arial" charset="0"/>
              </a:rPr>
              <a:t>How should we define </a:t>
            </a:r>
            <a:r>
              <a:rPr lang="ja-JP" altLang="en-US" sz="2800" dirty="0">
                <a:latin typeface="Arial" charset="0"/>
              </a:rPr>
              <a:t>“</a:t>
            </a:r>
            <a:r>
              <a:rPr lang="en-US" sz="2800" dirty="0">
                <a:latin typeface="Arial" charset="0"/>
              </a:rPr>
              <a:t>closest</a:t>
            </a:r>
            <a:r>
              <a:rPr lang="ja-JP" altLang="en-US" sz="2800" dirty="0">
                <a:latin typeface="Arial" charset="0"/>
              </a:rPr>
              <a:t>”</a:t>
            </a:r>
            <a:r>
              <a:rPr lang="en-US" sz="2800" dirty="0">
                <a:latin typeface="Arial" charset="0"/>
              </a:rPr>
              <a:t> for clusters with multiple elements</a:t>
            </a:r>
            <a:r>
              <a:rPr lang="en-US" sz="2800" dirty="0" smtClean="0">
                <a:latin typeface="Arial" charset="0"/>
              </a:rPr>
              <a:t>?</a:t>
            </a:r>
            <a:endParaRPr lang="en-US" sz="2800" dirty="0">
              <a:latin typeface="Arial" charset="0"/>
            </a:endParaRPr>
          </a:p>
          <a:p>
            <a:pPr>
              <a:lnSpc>
                <a:spcPct val="80000"/>
              </a:lnSpc>
            </a:pPr>
            <a:r>
              <a:rPr lang="en-US" sz="2800" dirty="0">
                <a:solidFill>
                  <a:srgbClr val="000090"/>
                </a:solidFill>
                <a:latin typeface="Arial" charset="0"/>
              </a:rPr>
              <a:t>Many </a:t>
            </a:r>
            <a:r>
              <a:rPr lang="en-US" sz="2800" dirty="0" smtClean="0">
                <a:solidFill>
                  <a:srgbClr val="000090"/>
                </a:solidFill>
                <a:latin typeface="Arial" charset="0"/>
              </a:rPr>
              <a:t>options:</a:t>
            </a:r>
            <a:endParaRPr lang="en-US" sz="2800" dirty="0">
              <a:solidFill>
                <a:srgbClr val="000090"/>
              </a:solidFill>
              <a:latin typeface="Arial" charset="0"/>
            </a:endParaRPr>
          </a:p>
          <a:p>
            <a:pPr lvl="1">
              <a:lnSpc>
                <a:spcPct val="80000"/>
              </a:lnSpc>
            </a:pPr>
            <a:r>
              <a:rPr lang="en-US" sz="2400" dirty="0">
                <a:solidFill>
                  <a:srgbClr val="008000"/>
                </a:solidFill>
                <a:latin typeface="Arial" charset="0"/>
              </a:rPr>
              <a:t>Closest </a:t>
            </a:r>
            <a:r>
              <a:rPr lang="en-US" sz="2400" dirty="0" smtClean="0">
                <a:solidFill>
                  <a:srgbClr val="008000"/>
                </a:solidFill>
                <a:latin typeface="Arial" charset="0"/>
              </a:rPr>
              <a:t>pair</a:t>
            </a:r>
            <a:r>
              <a:rPr lang="en-US" sz="2400" dirty="0">
                <a:latin typeface="Arial" charset="0"/>
              </a:rPr>
              <a:t> </a:t>
            </a:r>
            <a:r>
              <a:rPr lang="en-US" sz="2400" dirty="0" smtClean="0">
                <a:latin typeface="Arial" charset="0"/>
              </a:rPr>
              <a:t>(</a:t>
            </a:r>
            <a:r>
              <a:rPr lang="en-US" sz="2400" dirty="0">
                <a:latin typeface="Arial" charset="0"/>
              </a:rPr>
              <a:t>single-link clustering)</a:t>
            </a:r>
          </a:p>
          <a:p>
            <a:pPr lvl="1">
              <a:lnSpc>
                <a:spcPct val="80000"/>
              </a:lnSpc>
            </a:pPr>
            <a:r>
              <a:rPr lang="en-US" sz="2400" dirty="0">
                <a:solidFill>
                  <a:srgbClr val="CC0000"/>
                </a:solidFill>
                <a:latin typeface="Arial" charset="0"/>
              </a:rPr>
              <a:t>Farthest pair</a:t>
            </a:r>
            <a:r>
              <a:rPr lang="en-US" sz="2400" dirty="0">
                <a:latin typeface="Arial" charset="0"/>
              </a:rPr>
              <a:t> </a:t>
            </a:r>
            <a:r>
              <a:rPr lang="en-US" sz="2400" dirty="0" smtClean="0">
                <a:latin typeface="Arial" charset="0"/>
              </a:rPr>
              <a:t>					 (</a:t>
            </a:r>
            <a:r>
              <a:rPr lang="en-US" sz="2400" dirty="0">
                <a:latin typeface="Arial" charset="0"/>
              </a:rPr>
              <a:t>complete-link clustering)</a:t>
            </a:r>
          </a:p>
          <a:p>
            <a:pPr lvl="1">
              <a:lnSpc>
                <a:spcPct val="80000"/>
              </a:lnSpc>
            </a:pPr>
            <a:r>
              <a:rPr lang="en-US" sz="2400" dirty="0">
                <a:latin typeface="Arial" charset="0"/>
              </a:rPr>
              <a:t>Average of all pairs</a:t>
            </a:r>
          </a:p>
          <a:p>
            <a:pPr lvl="1">
              <a:lnSpc>
                <a:spcPct val="80000"/>
              </a:lnSpc>
            </a:pPr>
            <a:r>
              <a:rPr lang="en-US" sz="2400" dirty="0">
                <a:latin typeface="Arial" charset="0"/>
              </a:rPr>
              <a:t>Ward</a:t>
            </a:r>
            <a:r>
              <a:rPr lang="ja-JP" altLang="en-US" sz="2400" dirty="0">
                <a:latin typeface="Arial" charset="0"/>
              </a:rPr>
              <a:t>’</a:t>
            </a:r>
            <a:r>
              <a:rPr lang="en-US" sz="2400" dirty="0">
                <a:latin typeface="Arial" charset="0"/>
              </a:rPr>
              <a:t>s method </a:t>
            </a:r>
            <a:endParaRPr lang="en-US" sz="2400" dirty="0" smtClean="0">
              <a:latin typeface="Arial" charset="0"/>
            </a:endParaRPr>
          </a:p>
          <a:p>
            <a:pPr lvl="1">
              <a:lnSpc>
                <a:spcPct val="80000"/>
              </a:lnSpc>
            </a:pPr>
            <a:r>
              <a:rPr lang="en-US" sz="2400" dirty="0">
                <a:latin typeface="Arial" charset="0"/>
              </a:rPr>
              <a:t>(min variance, like k-means)</a:t>
            </a:r>
          </a:p>
          <a:p>
            <a:pPr lvl="2">
              <a:lnSpc>
                <a:spcPct val="80000"/>
              </a:lnSpc>
            </a:pPr>
            <a:r>
              <a:rPr lang="en-US" sz="2000" dirty="0">
                <a:latin typeface="Arial" charset="0"/>
              </a:rPr>
              <a:t>Find pair of clusters that leads to minimum increase in total within cluster </a:t>
            </a:r>
            <a:r>
              <a:rPr lang="en-US" sz="2000" dirty="0" smtClean="0">
                <a:latin typeface="Arial" charset="0"/>
              </a:rPr>
              <a:t>variance after </a:t>
            </a:r>
            <a:r>
              <a:rPr lang="en-US" sz="2000" dirty="0">
                <a:latin typeface="Arial" charset="0"/>
              </a:rPr>
              <a:t>merging</a:t>
            </a:r>
          </a:p>
          <a:p>
            <a:pPr marL="0" indent="0">
              <a:lnSpc>
                <a:spcPct val="80000"/>
              </a:lnSpc>
              <a:buNone/>
            </a:pPr>
            <a:r>
              <a:rPr lang="en-US" dirty="0" smtClean="0">
                <a:latin typeface="Arial" charset="0"/>
              </a:rPr>
              <a:t>				</a:t>
            </a:r>
            <a:endParaRPr lang="en-US" sz="3200" dirty="0">
              <a:solidFill>
                <a:srgbClr val="000090"/>
              </a:solidFill>
              <a:latin typeface="Arial" charset="0"/>
            </a:endParaRPr>
          </a:p>
        </p:txBody>
      </p:sp>
      <p:sp>
        <p:nvSpPr>
          <p:cNvPr id="62468" name="Oval 4"/>
          <p:cNvSpPr>
            <a:spLocks noChangeArrowheads="1"/>
          </p:cNvSpPr>
          <p:nvPr/>
        </p:nvSpPr>
        <p:spPr bwMode="auto">
          <a:xfrm>
            <a:off x="7086600" y="1524000"/>
            <a:ext cx="1371600" cy="1371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469" name="Oval 5"/>
          <p:cNvSpPr>
            <a:spLocks noChangeArrowheads="1"/>
          </p:cNvSpPr>
          <p:nvPr/>
        </p:nvSpPr>
        <p:spPr bwMode="auto">
          <a:xfrm>
            <a:off x="5334000" y="1524000"/>
            <a:ext cx="1371600" cy="1371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470" name="Oval 6"/>
          <p:cNvSpPr>
            <a:spLocks noChangeArrowheads="1"/>
          </p:cNvSpPr>
          <p:nvPr/>
        </p:nvSpPr>
        <p:spPr bwMode="auto">
          <a:xfrm>
            <a:off x="5791200" y="1905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1" name="Oval 7"/>
          <p:cNvSpPr>
            <a:spLocks noChangeArrowheads="1"/>
          </p:cNvSpPr>
          <p:nvPr/>
        </p:nvSpPr>
        <p:spPr bwMode="auto">
          <a:xfrm>
            <a:off x="5715000" y="2438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2" name="Oval 8"/>
          <p:cNvSpPr>
            <a:spLocks noChangeArrowheads="1"/>
          </p:cNvSpPr>
          <p:nvPr/>
        </p:nvSpPr>
        <p:spPr bwMode="auto">
          <a:xfrm>
            <a:off x="7315200" y="2133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3" name="Oval 9"/>
          <p:cNvSpPr>
            <a:spLocks noChangeArrowheads="1"/>
          </p:cNvSpPr>
          <p:nvPr/>
        </p:nvSpPr>
        <p:spPr bwMode="auto">
          <a:xfrm>
            <a:off x="7772400" y="2438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4" name="Oval 10"/>
          <p:cNvSpPr>
            <a:spLocks noChangeArrowheads="1"/>
          </p:cNvSpPr>
          <p:nvPr/>
        </p:nvSpPr>
        <p:spPr bwMode="auto">
          <a:xfrm>
            <a:off x="7924800" y="1752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5" name="Oval 11"/>
          <p:cNvSpPr>
            <a:spLocks noChangeArrowheads="1"/>
          </p:cNvSpPr>
          <p:nvPr/>
        </p:nvSpPr>
        <p:spPr bwMode="auto">
          <a:xfrm>
            <a:off x="6248400" y="1905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cxnSp>
        <p:nvCxnSpPr>
          <p:cNvPr id="62476" name="AutoShape 12"/>
          <p:cNvCxnSpPr>
            <a:cxnSpLocks noChangeShapeType="1"/>
            <a:stCxn id="62475" idx="6"/>
            <a:endCxn id="62472" idx="2"/>
          </p:cNvCxnSpPr>
          <p:nvPr/>
        </p:nvCxnSpPr>
        <p:spPr bwMode="auto">
          <a:xfrm>
            <a:off x="6400800" y="1981200"/>
            <a:ext cx="914400" cy="228600"/>
          </a:xfrm>
          <a:prstGeom prst="straightConnector1">
            <a:avLst/>
          </a:prstGeom>
          <a:noFill/>
          <a:ln w="63500">
            <a:solidFill>
              <a:srgbClr val="008000"/>
            </a:solidFill>
            <a:round/>
            <a:headEnd/>
            <a:tailEnd/>
          </a:ln>
          <a:extLst>
            <a:ext uri="{909E8E84-426E-40dd-AFC4-6F175D3DCCD1}">
              <a14:hiddenFill xmlns:a14="http://schemas.microsoft.com/office/drawing/2010/main">
                <a:noFill/>
              </a14:hiddenFill>
            </a:ext>
          </a:extLst>
        </p:spPr>
      </p:cxnSp>
      <p:cxnSp>
        <p:nvCxnSpPr>
          <p:cNvPr id="62477" name="AutoShape 13"/>
          <p:cNvCxnSpPr>
            <a:cxnSpLocks noChangeShapeType="1"/>
            <a:stCxn id="62471" idx="6"/>
            <a:endCxn id="62474" idx="2"/>
          </p:cNvCxnSpPr>
          <p:nvPr/>
        </p:nvCxnSpPr>
        <p:spPr bwMode="auto">
          <a:xfrm flipV="1">
            <a:off x="5867400" y="1828800"/>
            <a:ext cx="2057400" cy="685800"/>
          </a:xfrm>
          <a:prstGeom prst="straightConnector1">
            <a:avLst/>
          </a:prstGeom>
          <a:noFill/>
          <a:ln w="63500">
            <a:solidFill>
              <a:srgbClr val="CC0000"/>
            </a:solidFill>
            <a:round/>
            <a:headEnd/>
            <a:tailEnd/>
          </a:ln>
          <a:extLst>
            <a:ext uri="{909E8E84-426E-40dd-AFC4-6F175D3DCCD1}">
              <a14:hiddenFill xmlns:a14="http://schemas.microsoft.com/office/drawing/2010/main">
                <a:noFill/>
              </a14:hiddenFill>
            </a:ext>
          </a:extLst>
        </p:spPr>
      </p:cxnSp>
      <p:sp>
        <p:nvSpPr>
          <p:cNvPr id="62478" name="Oval 14"/>
          <p:cNvSpPr>
            <a:spLocks noChangeArrowheads="1"/>
          </p:cNvSpPr>
          <p:nvPr/>
        </p:nvSpPr>
        <p:spPr bwMode="auto">
          <a:xfrm>
            <a:off x="7086600" y="3200400"/>
            <a:ext cx="1371600" cy="1371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479" name="Oval 15"/>
          <p:cNvSpPr>
            <a:spLocks noChangeArrowheads="1"/>
          </p:cNvSpPr>
          <p:nvPr/>
        </p:nvSpPr>
        <p:spPr bwMode="auto">
          <a:xfrm>
            <a:off x="5334000" y="3200400"/>
            <a:ext cx="1371600" cy="1371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480" name="Oval 16"/>
          <p:cNvSpPr>
            <a:spLocks noChangeArrowheads="1"/>
          </p:cNvSpPr>
          <p:nvPr/>
        </p:nvSpPr>
        <p:spPr bwMode="auto">
          <a:xfrm>
            <a:off x="5791200" y="3581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81" name="Oval 17"/>
          <p:cNvSpPr>
            <a:spLocks noChangeArrowheads="1"/>
          </p:cNvSpPr>
          <p:nvPr/>
        </p:nvSpPr>
        <p:spPr bwMode="auto">
          <a:xfrm>
            <a:off x="5715000" y="4114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82" name="Oval 18"/>
          <p:cNvSpPr>
            <a:spLocks noChangeArrowheads="1"/>
          </p:cNvSpPr>
          <p:nvPr/>
        </p:nvSpPr>
        <p:spPr bwMode="auto">
          <a:xfrm>
            <a:off x="7315200" y="3810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83" name="Oval 19"/>
          <p:cNvSpPr>
            <a:spLocks noChangeArrowheads="1"/>
          </p:cNvSpPr>
          <p:nvPr/>
        </p:nvSpPr>
        <p:spPr bwMode="auto">
          <a:xfrm>
            <a:off x="7772400" y="4114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84" name="Oval 20"/>
          <p:cNvSpPr>
            <a:spLocks noChangeArrowheads="1"/>
          </p:cNvSpPr>
          <p:nvPr/>
        </p:nvSpPr>
        <p:spPr bwMode="auto">
          <a:xfrm>
            <a:off x="7924800" y="3429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85" name="Oval 21"/>
          <p:cNvSpPr>
            <a:spLocks noChangeArrowheads="1"/>
          </p:cNvSpPr>
          <p:nvPr/>
        </p:nvSpPr>
        <p:spPr bwMode="auto">
          <a:xfrm>
            <a:off x="6248400" y="3581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cxnSp>
        <p:nvCxnSpPr>
          <p:cNvPr id="62486" name="AutoShape 22"/>
          <p:cNvCxnSpPr>
            <a:cxnSpLocks noChangeShapeType="1"/>
            <a:stCxn id="62485" idx="6"/>
            <a:endCxn id="62482" idx="2"/>
          </p:cNvCxnSpPr>
          <p:nvPr/>
        </p:nvCxnSpPr>
        <p:spPr bwMode="auto">
          <a:xfrm>
            <a:off x="6400800" y="3657600"/>
            <a:ext cx="914400" cy="228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487" name="AutoShape 23"/>
          <p:cNvCxnSpPr>
            <a:cxnSpLocks noChangeShapeType="1"/>
            <a:stCxn id="62481" idx="6"/>
            <a:endCxn id="62484" idx="2"/>
          </p:cNvCxnSpPr>
          <p:nvPr/>
        </p:nvCxnSpPr>
        <p:spPr bwMode="auto">
          <a:xfrm flipV="1">
            <a:off x="5867400" y="3505200"/>
            <a:ext cx="2057400" cy="6858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488" name="AutoShape 24"/>
          <p:cNvCxnSpPr>
            <a:cxnSpLocks noChangeShapeType="1"/>
            <a:stCxn id="62480" idx="6"/>
            <a:endCxn id="62483" idx="2"/>
          </p:cNvCxnSpPr>
          <p:nvPr/>
        </p:nvCxnSpPr>
        <p:spPr bwMode="auto">
          <a:xfrm>
            <a:off x="5943600" y="3657600"/>
            <a:ext cx="18288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489" name="AutoShape 25"/>
          <p:cNvCxnSpPr>
            <a:cxnSpLocks noChangeShapeType="1"/>
            <a:stCxn id="62485" idx="6"/>
            <a:endCxn id="62484" idx="2"/>
          </p:cNvCxnSpPr>
          <p:nvPr/>
        </p:nvCxnSpPr>
        <p:spPr bwMode="auto">
          <a:xfrm flipV="1">
            <a:off x="6400800" y="3505200"/>
            <a:ext cx="1524000" cy="152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490" name="AutoShape 26"/>
          <p:cNvCxnSpPr>
            <a:cxnSpLocks noChangeShapeType="1"/>
            <a:stCxn id="62480" idx="6"/>
            <a:endCxn id="62482" idx="2"/>
          </p:cNvCxnSpPr>
          <p:nvPr/>
        </p:nvCxnSpPr>
        <p:spPr bwMode="auto">
          <a:xfrm>
            <a:off x="5943600" y="3657600"/>
            <a:ext cx="1371600" cy="228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491" name="AutoShape 27"/>
          <p:cNvCxnSpPr>
            <a:cxnSpLocks noChangeShapeType="1"/>
            <a:stCxn id="62481" idx="6"/>
            <a:endCxn id="62483" idx="2"/>
          </p:cNvCxnSpPr>
          <p:nvPr/>
        </p:nvCxnSpPr>
        <p:spPr bwMode="auto">
          <a:xfrm>
            <a:off x="5867400" y="4191000"/>
            <a:ext cx="19050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492" name="AutoShape 28"/>
          <p:cNvCxnSpPr>
            <a:cxnSpLocks noChangeShapeType="1"/>
            <a:stCxn id="62485" idx="6"/>
            <a:endCxn id="62483" idx="2"/>
          </p:cNvCxnSpPr>
          <p:nvPr/>
        </p:nvCxnSpPr>
        <p:spPr bwMode="auto">
          <a:xfrm>
            <a:off x="6400800" y="3657600"/>
            <a:ext cx="13716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493" name="AutoShape 29"/>
          <p:cNvCxnSpPr>
            <a:cxnSpLocks noChangeShapeType="1"/>
            <a:stCxn id="62480" idx="6"/>
            <a:endCxn id="62484" idx="2"/>
          </p:cNvCxnSpPr>
          <p:nvPr/>
        </p:nvCxnSpPr>
        <p:spPr bwMode="auto">
          <a:xfrm flipV="1">
            <a:off x="5943600" y="3505200"/>
            <a:ext cx="1981200" cy="152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494" name="AutoShape 30"/>
          <p:cNvCxnSpPr>
            <a:cxnSpLocks noChangeShapeType="1"/>
            <a:stCxn id="62481" idx="6"/>
            <a:endCxn id="62482" idx="2"/>
          </p:cNvCxnSpPr>
          <p:nvPr/>
        </p:nvCxnSpPr>
        <p:spPr bwMode="auto">
          <a:xfrm flipV="1">
            <a:off x="5867400" y="3886200"/>
            <a:ext cx="1447800" cy="3048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2495" name="Oval 31"/>
          <p:cNvSpPr>
            <a:spLocks noChangeArrowheads="1"/>
          </p:cNvSpPr>
          <p:nvPr/>
        </p:nvSpPr>
        <p:spPr bwMode="auto">
          <a:xfrm>
            <a:off x="7543800" y="4899380"/>
            <a:ext cx="1371600" cy="1371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496" name="Oval 32"/>
          <p:cNvSpPr>
            <a:spLocks noChangeArrowheads="1"/>
          </p:cNvSpPr>
          <p:nvPr/>
        </p:nvSpPr>
        <p:spPr bwMode="auto">
          <a:xfrm>
            <a:off x="5791200" y="4899380"/>
            <a:ext cx="1371600" cy="1371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497" name="Oval 33"/>
          <p:cNvSpPr>
            <a:spLocks noChangeArrowheads="1"/>
          </p:cNvSpPr>
          <p:nvPr/>
        </p:nvSpPr>
        <p:spPr bwMode="auto">
          <a:xfrm>
            <a:off x="6248400" y="528038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98" name="Oval 34"/>
          <p:cNvSpPr>
            <a:spLocks noChangeArrowheads="1"/>
          </p:cNvSpPr>
          <p:nvPr/>
        </p:nvSpPr>
        <p:spPr bwMode="auto">
          <a:xfrm>
            <a:off x="6172200" y="581378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99" name="Oval 35"/>
          <p:cNvSpPr>
            <a:spLocks noChangeArrowheads="1"/>
          </p:cNvSpPr>
          <p:nvPr/>
        </p:nvSpPr>
        <p:spPr bwMode="auto">
          <a:xfrm>
            <a:off x="7772400" y="550898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500" name="Oval 36"/>
          <p:cNvSpPr>
            <a:spLocks noChangeArrowheads="1"/>
          </p:cNvSpPr>
          <p:nvPr/>
        </p:nvSpPr>
        <p:spPr bwMode="auto">
          <a:xfrm>
            <a:off x="8229600" y="581378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501" name="Oval 37"/>
          <p:cNvSpPr>
            <a:spLocks noChangeArrowheads="1"/>
          </p:cNvSpPr>
          <p:nvPr/>
        </p:nvSpPr>
        <p:spPr bwMode="auto">
          <a:xfrm>
            <a:off x="8382000" y="512798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502" name="Oval 38"/>
          <p:cNvSpPr>
            <a:spLocks noChangeArrowheads="1"/>
          </p:cNvSpPr>
          <p:nvPr/>
        </p:nvSpPr>
        <p:spPr bwMode="auto">
          <a:xfrm>
            <a:off x="6705600" y="528038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503" name="Rectangle 39"/>
          <p:cNvSpPr>
            <a:spLocks noChangeArrowheads="1"/>
          </p:cNvSpPr>
          <p:nvPr/>
        </p:nvSpPr>
        <p:spPr bwMode="auto">
          <a:xfrm>
            <a:off x="6400800" y="5508980"/>
            <a:ext cx="228600" cy="2286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62504" name="Rectangle 40"/>
          <p:cNvSpPr>
            <a:spLocks noChangeArrowheads="1"/>
          </p:cNvSpPr>
          <p:nvPr/>
        </p:nvSpPr>
        <p:spPr bwMode="auto">
          <a:xfrm>
            <a:off x="8077200" y="5559779"/>
            <a:ext cx="228600" cy="2286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62505" name="Rectangle 41"/>
          <p:cNvSpPr>
            <a:spLocks noChangeArrowheads="1"/>
          </p:cNvSpPr>
          <p:nvPr/>
        </p:nvSpPr>
        <p:spPr bwMode="auto">
          <a:xfrm>
            <a:off x="7239000" y="5508980"/>
            <a:ext cx="228600" cy="228600"/>
          </a:xfrm>
          <a:prstGeom prst="rect">
            <a:avLst/>
          </a:prstGeom>
          <a:solidFill>
            <a:srgbClr val="CC00CC"/>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302363264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4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4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4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4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48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4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4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4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4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4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4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4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4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4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24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4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4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4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4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50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50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5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5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50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50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467">
                                            <p:txEl>
                                              <p:pRg st="5" end="5"/>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2467">
                                            <p:txEl>
                                              <p:pRg st="8" end="8"/>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2467">
                                            <p:txEl>
                                              <p:pRg st="6" end="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24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8" grpId="0" animBg="1"/>
      <p:bldP spid="62479" grpId="0" animBg="1"/>
      <p:bldP spid="62480" grpId="0" animBg="1"/>
      <p:bldP spid="62481" grpId="0" animBg="1"/>
      <p:bldP spid="62482" grpId="0" animBg="1"/>
      <p:bldP spid="62483" grpId="0" animBg="1"/>
      <p:bldP spid="62484" grpId="0" animBg="1"/>
      <p:bldP spid="62485" grpId="0" animBg="1"/>
      <p:bldP spid="62495" grpId="0" animBg="1"/>
      <p:bldP spid="62496" grpId="0" animBg="1"/>
      <p:bldP spid="62497" grpId="0" animBg="1"/>
      <p:bldP spid="62498" grpId="0" animBg="1"/>
      <p:bldP spid="62499" grpId="0" animBg="1"/>
      <p:bldP spid="62500" grpId="0" animBg="1"/>
      <p:bldP spid="62501" grpId="0" animBg="1"/>
      <p:bldP spid="62502" grpId="0" animBg="1"/>
      <p:bldP spid="62503" grpId="0" animBg="1"/>
      <p:bldP spid="62504" grpId="0" animBg="1"/>
      <p:bldP spid="6250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Clustering Behavior</a:t>
            </a:r>
            <a:endParaRPr lang="en-US" dirty="0"/>
          </a:p>
        </p:txBody>
      </p:sp>
      <p:pic>
        <p:nvPicPr>
          <p:cNvPr id="245762" name="Picture 2"/>
          <p:cNvPicPr>
            <a:picLocks noGrp="1" noChangeAspect="1" noChangeArrowheads="1"/>
          </p:cNvPicPr>
          <p:nvPr>
            <p:ph idx="1"/>
          </p:nvPr>
        </p:nvPicPr>
        <p:blipFill>
          <a:blip r:embed="rId3" cstate="print"/>
          <a:srcRect t="7662" b="7662"/>
          <a:stretch>
            <a:fillRect/>
          </a:stretch>
        </p:blipFill>
        <p:spPr bwMode="auto">
          <a:prstGeom prst="rect">
            <a:avLst/>
          </a:prstGeom>
          <a:noFill/>
          <a:ln w="9525">
            <a:noFill/>
            <a:miter lim="800000"/>
            <a:headEnd/>
            <a:tailEnd/>
          </a:ln>
        </p:spPr>
      </p:pic>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37</a:t>
            </a:fld>
            <a:endParaRPr lang="en-US"/>
          </a:p>
        </p:txBody>
      </p:sp>
      <p:sp>
        <p:nvSpPr>
          <p:cNvPr id="7" name="TextBox 6"/>
          <p:cNvSpPr txBox="1"/>
          <p:nvPr/>
        </p:nvSpPr>
        <p:spPr>
          <a:xfrm>
            <a:off x="1066800" y="1062335"/>
            <a:ext cx="2438400" cy="461665"/>
          </a:xfrm>
          <a:prstGeom prst="rect">
            <a:avLst/>
          </a:prstGeom>
          <a:solidFill>
            <a:schemeClr val="bg1"/>
          </a:solidFill>
        </p:spPr>
        <p:txBody>
          <a:bodyPr wrap="square" rtlCol="0">
            <a:spAutoFit/>
          </a:bodyPr>
          <a:lstStyle/>
          <a:p>
            <a:pPr algn="ctr"/>
            <a:r>
              <a:rPr lang="en-US" sz="2400" dirty="0" smtClean="0"/>
              <a:t>Average</a:t>
            </a:r>
            <a:endParaRPr lang="en-US" sz="2400" dirty="0"/>
          </a:p>
        </p:txBody>
      </p:sp>
      <p:sp>
        <p:nvSpPr>
          <p:cNvPr id="8" name="TextBox 7"/>
          <p:cNvSpPr txBox="1"/>
          <p:nvPr/>
        </p:nvSpPr>
        <p:spPr>
          <a:xfrm>
            <a:off x="2971800" y="6488668"/>
            <a:ext cx="3230572" cy="369332"/>
          </a:xfrm>
          <a:prstGeom prst="rect">
            <a:avLst/>
          </a:prstGeom>
          <a:noFill/>
        </p:spPr>
        <p:txBody>
          <a:bodyPr wrap="none" rtlCol="0">
            <a:spAutoFit/>
          </a:bodyPr>
          <a:lstStyle/>
          <a:p>
            <a:r>
              <a:rPr lang="en-US" dirty="0" smtClean="0">
                <a:solidFill>
                  <a:schemeClr val="bg1"/>
                </a:solidFill>
              </a:rPr>
              <a:t>Mouse tumor data from [Hastie]</a:t>
            </a:r>
            <a:endParaRPr lang="en-US" dirty="0">
              <a:solidFill>
                <a:schemeClr val="bg1"/>
              </a:solidFill>
            </a:endParaRPr>
          </a:p>
        </p:txBody>
      </p:sp>
      <p:sp>
        <p:nvSpPr>
          <p:cNvPr id="9" name="TextBox 8"/>
          <p:cNvSpPr txBox="1"/>
          <p:nvPr/>
        </p:nvSpPr>
        <p:spPr>
          <a:xfrm>
            <a:off x="3505200" y="1066800"/>
            <a:ext cx="2438400" cy="461665"/>
          </a:xfrm>
          <a:prstGeom prst="rect">
            <a:avLst/>
          </a:prstGeom>
          <a:solidFill>
            <a:schemeClr val="bg1"/>
          </a:solidFill>
        </p:spPr>
        <p:txBody>
          <a:bodyPr wrap="square" rtlCol="0">
            <a:spAutoFit/>
          </a:bodyPr>
          <a:lstStyle/>
          <a:p>
            <a:pPr algn="ctr"/>
            <a:r>
              <a:rPr lang="en-US" sz="2400" dirty="0" smtClean="0"/>
              <a:t>Farthest</a:t>
            </a:r>
            <a:endParaRPr lang="en-US" sz="2400" dirty="0"/>
          </a:p>
        </p:txBody>
      </p:sp>
      <p:sp>
        <p:nvSpPr>
          <p:cNvPr id="10" name="TextBox 9"/>
          <p:cNvSpPr txBox="1"/>
          <p:nvPr/>
        </p:nvSpPr>
        <p:spPr>
          <a:xfrm>
            <a:off x="5791200" y="1071265"/>
            <a:ext cx="2438400" cy="461665"/>
          </a:xfrm>
          <a:prstGeom prst="rect">
            <a:avLst/>
          </a:prstGeom>
          <a:solidFill>
            <a:schemeClr val="bg1"/>
          </a:solidFill>
        </p:spPr>
        <p:txBody>
          <a:bodyPr wrap="square" rtlCol="0">
            <a:spAutoFit/>
          </a:bodyPr>
          <a:lstStyle/>
          <a:p>
            <a:pPr algn="ctr"/>
            <a:r>
              <a:rPr lang="en-US" sz="2400" dirty="0" smtClean="0"/>
              <a:t>Nearest</a:t>
            </a:r>
            <a:endParaRPr lang="en-US" sz="2400" dirty="0"/>
          </a:p>
        </p:txBody>
      </p:sp>
    </p:spTree>
    <p:extLst>
      <p:ext uri="{BB962C8B-B14F-4D97-AF65-F5344CB8AC3E}">
        <p14:creationId xmlns:p14="http://schemas.microsoft.com/office/powerpoint/2010/main" val="22608367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a:bodyPr>
          <a:lstStyle/>
          <a:p>
            <a:r>
              <a:rPr lang="en-US" sz="3600" dirty="0"/>
              <a:t>Agglomerative </a:t>
            </a:r>
            <a:r>
              <a:rPr lang="en-US" sz="3600" dirty="0" smtClean="0"/>
              <a:t>Clustering Questions</a:t>
            </a:r>
            <a:endParaRPr lang="en-US" sz="3600" dirty="0"/>
          </a:p>
        </p:txBody>
      </p:sp>
      <p:sp>
        <p:nvSpPr>
          <p:cNvPr id="1410051" name="Rectangle 3"/>
          <p:cNvSpPr>
            <a:spLocks noGrp="1" noChangeArrowheads="1"/>
          </p:cNvSpPr>
          <p:nvPr>
            <p:ph idx="1"/>
          </p:nvPr>
        </p:nvSpPr>
        <p:spPr/>
        <p:txBody>
          <a:bodyPr>
            <a:noAutofit/>
          </a:bodyPr>
          <a:lstStyle/>
          <a:p>
            <a:pPr>
              <a:lnSpc>
                <a:spcPct val="90000"/>
              </a:lnSpc>
            </a:pPr>
            <a:r>
              <a:rPr lang="en-US" sz="2800" dirty="0">
                <a:solidFill>
                  <a:srgbClr val="000090"/>
                </a:solidFill>
                <a:latin typeface="Arial" charset="0"/>
              </a:rPr>
              <a:t>Will </a:t>
            </a:r>
            <a:r>
              <a:rPr lang="en-US" sz="2800" dirty="0" smtClean="0">
                <a:solidFill>
                  <a:srgbClr val="000090"/>
                </a:solidFill>
                <a:latin typeface="Arial" charset="0"/>
              </a:rPr>
              <a:t>agglomerative clustering converge</a:t>
            </a:r>
            <a:r>
              <a:rPr lang="en-US" sz="2800" dirty="0">
                <a:solidFill>
                  <a:srgbClr val="000090"/>
                </a:solidFill>
                <a:latin typeface="Arial" charset="0"/>
              </a:rPr>
              <a:t>?</a:t>
            </a:r>
          </a:p>
          <a:p>
            <a:pPr lvl="1">
              <a:lnSpc>
                <a:spcPct val="90000"/>
              </a:lnSpc>
            </a:pPr>
            <a:r>
              <a:rPr lang="en-US" sz="2400" dirty="0">
                <a:latin typeface="Arial" charset="0"/>
              </a:rPr>
              <a:t>To a global optimum?</a:t>
            </a:r>
          </a:p>
          <a:p>
            <a:pPr lvl="1">
              <a:lnSpc>
                <a:spcPct val="90000"/>
              </a:lnSpc>
            </a:pPr>
            <a:endParaRPr lang="en-US" sz="1800" dirty="0">
              <a:latin typeface="Arial" charset="0"/>
            </a:endParaRPr>
          </a:p>
          <a:p>
            <a:pPr>
              <a:lnSpc>
                <a:spcPct val="90000"/>
              </a:lnSpc>
            </a:pPr>
            <a:r>
              <a:rPr lang="en-US" sz="2800" dirty="0">
                <a:solidFill>
                  <a:srgbClr val="000090"/>
                </a:solidFill>
                <a:latin typeface="Arial" charset="0"/>
              </a:rPr>
              <a:t>Will it always find the true patterns in the data?</a:t>
            </a:r>
          </a:p>
          <a:p>
            <a:pPr marL="457200" lvl="1" indent="0">
              <a:lnSpc>
                <a:spcPct val="90000"/>
              </a:lnSpc>
              <a:buNone/>
            </a:pPr>
            <a:endParaRPr lang="en-US" sz="1600" dirty="0">
              <a:latin typeface="Arial" charset="0"/>
            </a:endParaRPr>
          </a:p>
          <a:p>
            <a:pPr>
              <a:lnSpc>
                <a:spcPct val="90000"/>
              </a:lnSpc>
            </a:pPr>
            <a:r>
              <a:rPr lang="en-US" sz="2800" dirty="0">
                <a:solidFill>
                  <a:srgbClr val="000090"/>
                </a:solidFill>
                <a:latin typeface="Arial" charset="0"/>
              </a:rPr>
              <a:t>Do people ever use it?</a:t>
            </a:r>
          </a:p>
          <a:p>
            <a:pPr lvl="1">
              <a:lnSpc>
                <a:spcPct val="90000"/>
              </a:lnSpc>
            </a:pPr>
            <a:endParaRPr lang="en-US" sz="2400" dirty="0">
              <a:latin typeface="Arial" charset="0"/>
            </a:endParaRPr>
          </a:p>
          <a:p>
            <a:pPr>
              <a:lnSpc>
                <a:spcPct val="90000"/>
              </a:lnSpc>
            </a:pPr>
            <a:r>
              <a:rPr lang="en-US" sz="2800" dirty="0">
                <a:solidFill>
                  <a:srgbClr val="000090"/>
                </a:solidFill>
                <a:latin typeface="Arial" charset="0"/>
              </a:rPr>
              <a:t>How many clusters to pick?</a:t>
            </a:r>
          </a:p>
          <a:p>
            <a:pPr>
              <a:lnSpc>
                <a:spcPct val="90000"/>
              </a:lnSpc>
            </a:pPr>
            <a:endParaRPr lang="en-US" sz="2800" dirty="0">
              <a:latin typeface="Arial" charset="0"/>
            </a:endParaRPr>
          </a:p>
          <a:p>
            <a:pPr>
              <a:lnSpc>
                <a:spcPct val="90000"/>
              </a:lnSpc>
              <a:buFont typeface="Wingdings" charset="0"/>
              <a:buNone/>
            </a:pPr>
            <a:r>
              <a:rPr lang="en-US" sz="2800" dirty="0">
                <a:latin typeface="Arial" charset="0"/>
              </a:rPr>
              <a:t> </a:t>
            </a:r>
          </a:p>
        </p:txBody>
      </p:sp>
    </p:spTree>
    <p:extLst>
      <p:ext uri="{BB962C8B-B14F-4D97-AF65-F5344CB8AC3E}">
        <p14:creationId xmlns:p14="http://schemas.microsoft.com/office/powerpoint/2010/main" val="1597083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Mixture Models</a:t>
            </a:r>
            <a:endParaRPr lang="en-US" dirty="0"/>
          </a:p>
        </p:txBody>
      </p:sp>
      <p:sp>
        <p:nvSpPr>
          <p:cNvPr id="3" name="Content Placeholder 2"/>
          <p:cNvSpPr>
            <a:spLocks noGrp="1"/>
          </p:cNvSpPr>
          <p:nvPr>
            <p:ph idx="1"/>
          </p:nvPr>
        </p:nvSpPr>
        <p:spPr/>
        <p:txBody>
          <a:bodyPr>
            <a:normAutofit lnSpcReduction="10000"/>
          </a:bodyPr>
          <a:lstStyle/>
          <a:p>
            <a:r>
              <a:rPr lang="en-US" dirty="0" smtClean="0"/>
              <a:t>Assume data is generated using the following procedure:</a:t>
            </a:r>
          </a:p>
          <a:p>
            <a:pPr lvl="1"/>
            <a:r>
              <a:rPr lang="en-US" dirty="0" smtClean="0"/>
              <a:t>Pick one of the k components according to P(</a:t>
            </a:r>
            <a:r>
              <a:rPr lang="en-US" dirty="0" err="1" smtClean="0"/>
              <a:t>z</a:t>
            </a:r>
            <a:r>
              <a:rPr lang="en-US" baseline="-25000" dirty="0" err="1" smtClean="0"/>
              <a:t>k</a:t>
            </a:r>
            <a:r>
              <a:rPr lang="en-US" dirty="0" smtClean="0"/>
              <a:t>). This generates a hidden class label </a:t>
            </a:r>
            <a:r>
              <a:rPr lang="en-US" dirty="0" err="1" smtClean="0"/>
              <a:t>z</a:t>
            </a:r>
            <a:r>
              <a:rPr lang="en-US" baseline="-25000" dirty="0" err="1" smtClean="0"/>
              <a:t>k</a:t>
            </a:r>
            <a:r>
              <a:rPr lang="en-US" dirty="0" smtClean="0"/>
              <a:t>.</a:t>
            </a:r>
          </a:p>
          <a:p>
            <a:pPr lvl="1"/>
            <a:r>
              <a:rPr lang="en-US" dirty="0" smtClean="0"/>
              <a:t>Generate a data point by sampling from P(x | </a:t>
            </a:r>
            <a:r>
              <a:rPr lang="en-US" dirty="0" err="1" smtClean="0"/>
              <a:t>z</a:t>
            </a:r>
            <a:r>
              <a:rPr lang="en-US" baseline="-25000" dirty="0" err="1" smtClean="0"/>
              <a:t>k</a:t>
            </a:r>
            <a:r>
              <a:rPr lang="en-US" dirty="0" smtClean="0"/>
              <a:t>).</a:t>
            </a:r>
          </a:p>
          <a:p>
            <a:r>
              <a:rPr lang="en-US" dirty="0" smtClean="0"/>
              <a:t> Results in probability distribution of a single point</a:t>
            </a:r>
          </a:p>
          <a:p>
            <a:pPr lvl="1"/>
            <a:endParaRPr lang="en-US" dirty="0" smtClean="0"/>
          </a:p>
          <a:p>
            <a:pPr marL="457200" lvl="1" indent="0">
              <a:buNone/>
            </a:pPr>
            <a:r>
              <a:rPr lang="en-US" dirty="0" smtClean="0"/>
              <a:t>Where,  P(x | </a:t>
            </a:r>
            <a:r>
              <a:rPr lang="en-US" dirty="0" err="1" smtClean="0"/>
              <a:t>z</a:t>
            </a:r>
            <a:r>
              <a:rPr lang="en-US" baseline="-25000" dirty="0" err="1" smtClean="0"/>
              <a:t>k</a:t>
            </a:r>
            <a:r>
              <a:rPr lang="en-US" dirty="0" smtClean="0"/>
              <a:t>) is any distribution (</a:t>
            </a:r>
            <a:r>
              <a:rPr lang="en-US" dirty="0" err="1" smtClean="0"/>
              <a:t>gaussian</a:t>
            </a:r>
            <a:r>
              <a:rPr lang="en-US" dirty="0" smtClean="0"/>
              <a:t>, </a:t>
            </a:r>
            <a:r>
              <a:rPr lang="en-US" dirty="0" err="1" smtClean="0"/>
              <a:t>poisson</a:t>
            </a:r>
            <a:r>
              <a:rPr lang="en-US" dirty="0" smtClean="0"/>
              <a:t>, exponential, </a:t>
            </a:r>
            <a:r>
              <a:rPr lang="en-US" dirty="0" err="1" smtClean="0"/>
              <a:t>etc</a:t>
            </a:r>
            <a:r>
              <a:rPr lang="en-US" dirty="0" smtClean="0"/>
              <a:t>)</a:t>
            </a:r>
            <a:endParaRPr lang="en-US" dirty="0"/>
          </a:p>
        </p:txBody>
      </p:sp>
      <p:pic>
        <p:nvPicPr>
          <p:cNvPr id="4" name="Picture 3"/>
          <p:cNvPicPr>
            <a:picLocks noChangeAspect="1"/>
          </p:cNvPicPr>
          <p:nvPr/>
        </p:nvPicPr>
        <p:blipFill>
          <a:blip r:embed="rId2"/>
          <a:stretch>
            <a:fillRect/>
          </a:stretch>
        </p:blipFill>
        <p:spPr>
          <a:xfrm>
            <a:off x="2091266" y="4412543"/>
            <a:ext cx="3567290" cy="957078"/>
          </a:xfrm>
          <a:prstGeom prst="rect">
            <a:avLst/>
          </a:prstGeom>
        </p:spPr>
      </p:pic>
    </p:spTree>
    <p:extLst>
      <p:ext uri="{BB962C8B-B14F-4D97-AF65-F5344CB8AC3E}">
        <p14:creationId xmlns:p14="http://schemas.microsoft.com/office/powerpoint/2010/main" val="146836891"/>
      </p:ext>
    </p:extLst>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rPr>
              <a:t>Outline</a:t>
            </a:r>
            <a:endParaRPr lang="en-US" dirty="0">
              <a:solidFill>
                <a:srgbClr val="000000"/>
              </a:solidFill>
            </a:endParaRPr>
          </a:p>
        </p:txBody>
      </p:sp>
      <p:sp>
        <p:nvSpPr>
          <p:cNvPr id="4" name="Content Placeholder 3"/>
          <p:cNvSpPr>
            <a:spLocks noGrp="1"/>
          </p:cNvSpPr>
          <p:nvPr>
            <p:ph idx="1"/>
          </p:nvPr>
        </p:nvSpPr>
        <p:spPr/>
        <p:txBody>
          <a:bodyPr/>
          <a:lstStyle/>
          <a:p>
            <a:r>
              <a:rPr lang="en-US" dirty="0" smtClean="0">
                <a:solidFill>
                  <a:srgbClr val="0000FF"/>
                </a:solidFill>
              </a:rPr>
              <a:t>K-means </a:t>
            </a:r>
            <a:r>
              <a:rPr lang="en-US" dirty="0">
                <a:solidFill>
                  <a:srgbClr val="0000FF"/>
                </a:solidFill>
              </a:rPr>
              <a:t>&amp; Agglomerative </a:t>
            </a:r>
            <a:r>
              <a:rPr lang="en-US" dirty="0" smtClean="0">
                <a:solidFill>
                  <a:srgbClr val="0000FF"/>
                </a:solidFill>
              </a:rPr>
              <a:t>Clustering</a:t>
            </a:r>
          </a:p>
          <a:p>
            <a:r>
              <a:rPr lang="en-US" dirty="0" smtClean="0">
                <a:solidFill>
                  <a:srgbClr val="0000FF"/>
                </a:solidFill>
              </a:rPr>
              <a:t>Agglomerative Clustering</a:t>
            </a:r>
          </a:p>
          <a:p>
            <a:r>
              <a:rPr lang="en-US" dirty="0" smtClean="0">
                <a:solidFill>
                  <a:srgbClr val="0000FF"/>
                </a:solidFill>
              </a:rPr>
              <a:t>Expectation </a:t>
            </a:r>
            <a:r>
              <a:rPr lang="en-US" dirty="0">
                <a:solidFill>
                  <a:srgbClr val="0000FF"/>
                </a:solidFill>
              </a:rPr>
              <a:t>Maximization (</a:t>
            </a:r>
            <a:r>
              <a:rPr lang="en-US" dirty="0" smtClean="0">
                <a:solidFill>
                  <a:srgbClr val="0000FF"/>
                </a:solidFill>
              </a:rPr>
              <a:t>EM)</a:t>
            </a:r>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4</a:t>
            </a:fld>
            <a:endParaRPr lang="en-US"/>
          </a:p>
        </p:txBody>
      </p:sp>
    </p:spTree>
    <p:extLst>
      <p:ext uri="{BB962C8B-B14F-4D97-AF65-F5344CB8AC3E}">
        <p14:creationId xmlns:p14="http://schemas.microsoft.com/office/powerpoint/2010/main" val="31186110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Gaussian Mixture Model</a:t>
            </a:r>
            <a:endParaRPr lang="en-US" dirty="0"/>
          </a:p>
        </p:txBody>
      </p:sp>
      <p:sp>
        <p:nvSpPr>
          <p:cNvPr id="3" name="Content Placeholder 2"/>
          <p:cNvSpPr>
            <a:spLocks noGrp="1"/>
          </p:cNvSpPr>
          <p:nvPr>
            <p:ph idx="1"/>
          </p:nvPr>
        </p:nvSpPr>
        <p:spPr/>
        <p:txBody>
          <a:bodyPr/>
          <a:lstStyle/>
          <a:p>
            <a:r>
              <a:rPr lang="en-US" dirty="0" smtClean="0"/>
              <a:t>Most common mixture model is a Gaussian Mixture Model:</a:t>
            </a:r>
          </a:p>
          <a:p>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2216855" y="2661354"/>
            <a:ext cx="3802480" cy="485423"/>
          </a:xfrm>
          <a:prstGeom prst="rect">
            <a:avLst/>
          </a:prstGeom>
        </p:spPr>
      </p:pic>
    </p:spTree>
    <p:extLst>
      <p:ext uri="{BB962C8B-B14F-4D97-AF65-F5344CB8AC3E}">
        <p14:creationId xmlns:p14="http://schemas.microsoft.com/office/powerpoint/2010/main" val="1604472800"/>
      </p:ext>
    </p:extLst>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Clustering with GMMs</a:t>
            </a:r>
            <a:endParaRPr lang="en-US" dirty="0"/>
          </a:p>
        </p:txBody>
      </p:sp>
      <p:sp>
        <p:nvSpPr>
          <p:cNvPr id="3" name="Content Placeholder 2"/>
          <p:cNvSpPr>
            <a:spLocks noGrp="1"/>
          </p:cNvSpPr>
          <p:nvPr>
            <p:ph idx="1"/>
          </p:nvPr>
        </p:nvSpPr>
        <p:spPr/>
        <p:txBody>
          <a:bodyPr/>
          <a:lstStyle/>
          <a:p>
            <a:r>
              <a:rPr lang="en-US" dirty="0" smtClean="0"/>
              <a:t>Want to find P(</a:t>
            </a:r>
            <a:r>
              <a:rPr lang="en-US" dirty="0" err="1" smtClean="0"/>
              <a:t>z</a:t>
            </a:r>
            <a:r>
              <a:rPr lang="en-US" baseline="-25000" dirty="0" err="1" smtClean="0"/>
              <a:t>k</a:t>
            </a:r>
            <a:r>
              <a:rPr lang="en-US" dirty="0" smtClean="0"/>
              <a:t>) and P(x | </a:t>
            </a:r>
            <a:r>
              <a:rPr lang="en-US" dirty="0" err="1" smtClean="0"/>
              <a:t>z</a:t>
            </a:r>
            <a:r>
              <a:rPr lang="en-US" baseline="-25000" dirty="0" err="1" smtClean="0"/>
              <a:t>k</a:t>
            </a:r>
            <a:r>
              <a:rPr lang="en-US" dirty="0" smtClean="0"/>
              <a:t>) to learn the underlying model and find clusters</a:t>
            </a:r>
          </a:p>
          <a:p>
            <a:r>
              <a:rPr lang="en-US" dirty="0" smtClean="0"/>
              <a:t>Want to compute P(</a:t>
            </a:r>
            <a:r>
              <a:rPr lang="en-US" dirty="0" err="1" smtClean="0"/>
              <a:t>z</a:t>
            </a:r>
            <a:r>
              <a:rPr lang="en-US" baseline="-25000" dirty="0" err="1" smtClean="0"/>
              <a:t>k</a:t>
            </a:r>
            <a:r>
              <a:rPr lang="en-US" dirty="0" smtClean="0"/>
              <a:t> | x) for each point in training set to assign them to clusters</a:t>
            </a:r>
          </a:p>
          <a:p>
            <a:r>
              <a:rPr lang="en-US" dirty="0" smtClean="0"/>
              <a:t>Can we use maximum likelihood to infer both model and assignments?</a:t>
            </a:r>
          </a:p>
          <a:p>
            <a:pPr lvl="1"/>
            <a:r>
              <a:rPr lang="en-US" dirty="0" smtClean="0"/>
              <a:t>Requires solving non-linear system of equations</a:t>
            </a:r>
          </a:p>
          <a:p>
            <a:pPr lvl="1"/>
            <a:r>
              <a:rPr lang="en-US" dirty="0" smtClean="0"/>
              <a:t>No analytic solution</a:t>
            </a:r>
          </a:p>
          <a:p>
            <a:pPr lvl="1"/>
            <a:endParaRPr lang="en-US" dirty="0"/>
          </a:p>
        </p:txBody>
      </p:sp>
    </p:spTree>
    <p:extLst>
      <p:ext uri="{BB962C8B-B14F-4D97-AF65-F5344CB8AC3E}">
        <p14:creationId xmlns:p14="http://schemas.microsoft.com/office/powerpoint/2010/main" val="2053837292"/>
      </p:ext>
    </p:extLst>
  </p:cSld>
  <p:clrMapOvr>
    <a:masterClrMapping/>
  </p:clrMapOvr>
  <p:transition xmlns:p14="http://schemas.microsoft.com/office/powerpoint/2010/mai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Missing labels</a:t>
            </a:r>
            <a:endParaRPr lang="en-US" dirty="0"/>
          </a:p>
        </p:txBody>
      </p:sp>
      <p:sp>
        <p:nvSpPr>
          <p:cNvPr id="3" name="Content Placeholder 2"/>
          <p:cNvSpPr>
            <a:spLocks noGrp="1"/>
          </p:cNvSpPr>
          <p:nvPr>
            <p:ph idx="1"/>
          </p:nvPr>
        </p:nvSpPr>
        <p:spPr/>
        <p:txBody>
          <a:bodyPr/>
          <a:lstStyle/>
          <a:p>
            <a:r>
              <a:rPr lang="en-US" dirty="0" smtClean="0"/>
              <a:t>If we knew the assignments, we could learn model parameters easily.</a:t>
            </a:r>
          </a:p>
          <a:p>
            <a:pPr lvl="1"/>
            <a:r>
              <a:rPr lang="en-US" dirty="0" smtClean="0"/>
              <a:t>Parameter estimation!</a:t>
            </a:r>
          </a:p>
          <a:p>
            <a:r>
              <a:rPr lang="en-US" dirty="0" smtClean="0"/>
              <a:t>If we knew the model parameters, we could estimate the most likely assignments easily.</a:t>
            </a:r>
          </a:p>
          <a:p>
            <a:pPr lvl="1"/>
            <a:r>
              <a:rPr lang="en-US" dirty="0" smtClean="0"/>
              <a:t>Classification!</a:t>
            </a:r>
          </a:p>
          <a:p>
            <a:endParaRPr lang="en-US" dirty="0"/>
          </a:p>
        </p:txBody>
      </p:sp>
    </p:spTree>
    <p:extLst>
      <p:ext uri="{BB962C8B-B14F-4D97-AF65-F5344CB8AC3E}">
        <p14:creationId xmlns:p14="http://schemas.microsoft.com/office/powerpoint/2010/main" val="2041801198"/>
      </p:ext>
    </p:extLst>
  </p:cSld>
  <p:clrMapOvr>
    <a:masterClrMapping/>
  </p:clrMapOvr>
  <p:transition xmlns:p14="http://schemas.microsoft.com/office/powerpoint/2010/mai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The EM Algorithm</a:t>
            </a:r>
            <a:endParaRPr lang="en-US" dirty="0"/>
          </a:p>
        </p:txBody>
      </p:sp>
      <p:sp>
        <p:nvSpPr>
          <p:cNvPr id="3" name="Content Placeholder 2"/>
          <p:cNvSpPr>
            <a:spLocks noGrp="1"/>
          </p:cNvSpPr>
          <p:nvPr>
            <p:ph idx="1"/>
          </p:nvPr>
        </p:nvSpPr>
        <p:spPr/>
        <p:txBody>
          <a:bodyPr/>
          <a:lstStyle/>
          <a:p>
            <a:r>
              <a:rPr lang="en-US" dirty="0" smtClean="0"/>
              <a:t>We deal with missing parameters and labels by alternating between two steps:</a:t>
            </a:r>
          </a:p>
          <a:p>
            <a:pPr lvl="1"/>
            <a:r>
              <a:rPr lang="en-US" dirty="0" smtClean="0"/>
              <a:t>Expectation:</a:t>
            </a:r>
          </a:p>
          <a:p>
            <a:pPr marL="457200" lvl="1" indent="0">
              <a:buNone/>
            </a:pPr>
            <a:r>
              <a:rPr lang="en-US" dirty="0" smtClean="0"/>
              <a:t>Fix model and estimate the missing labels</a:t>
            </a:r>
          </a:p>
          <a:p>
            <a:pPr lvl="1"/>
            <a:r>
              <a:rPr lang="en-US" dirty="0" smtClean="0"/>
              <a:t>Maximization:</a:t>
            </a:r>
          </a:p>
          <a:p>
            <a:pPr marL="457200" lvl="1" indent="0">
              <a:buNone/>
            </a:pPr>
            <a:r>
              <a:rPr lang="en-US" dirty="0" smtClean="0"/>
              <a:t>Fix missing labels (usually a distribution of missing labels) and find the model that maximizes the expected log-likelihood of the data</a:t>
            </a:r>
            <a:endParaRPr lang="en-US" dirty="0"/>
          </a:p>
        </p:txBody>
      </p:sp>
    </p:spTree>
    <p:extLst>
      <p:ext uri="{BB962C8B-B14F-4D97-AF65-F5344CB8AC3E}">
        <p14:creationId xmlns:p14="http://schemas.microsoft.com/office/powerpoint/2010/main" val="3846344160"/>
      </p:ext>
    </p:extLst>
  </p:cSld>
  <p:clrMapOvr>
    <a:masterClrMapping/>
  </p:clrMapOvr>
  <p:transition xmlns:p14="http://schemas.microsoft.com/office/powerpoint/2010/mai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fontScale="90000"/>
          </a:bodyPr>
          <a:lstStyle/>
          <a:p>
            <a:pPr eaLnBrk="1" hangingPunct="1"/>
            <a:r>
              <a:rPr lang="en-US" dirty="0" smtClean="0"/>
              <a:t>EM: Soft Clustering</a:t>
            </a:r>
          </a:p>
        </p:txBody>
      </p:sp>
      <p:sp>
        <p:nvSpPr>
          <p:cNvPr id="40964" name="Rectangle 3"/>
          <p:cNvSpPr>
            <a:spLocks noGrp="1" noChangeArrowheads="1"/>
          </p:cNvSpPr>
          <p:nvPr>
            <p:ph idx="1"/>
          </p:nvPr>
        </p:nvSpPr>
        <p:spPr/>
        <p:txBody>
          <a:bodyPr>
            <a:normAutofit/>
          </a:bodyPr>
          <a:lstStyle/>
          <a:p>
            <a:pPr eaLnBrk="1" hangingPunct="1"/>
            <a:r>
              <a:rPr lang="en-US" sz="2800" dirty="0" smtClean="0"/>
              <a:t>Clustering typically assumes that each instance is given a “hard” assignment to exactly one cluster.</a:t>
            </a:r>
          </a:p>
          <a:p>
            <a:pPr eaLnBrk="1" hangingPunct="1"/>
            <a:r>
              <a:rPr lang="en-US" sz="2800" dirty="0" smtClean="0"/>
              <a:t>Does not allow uncertainty in class membership or for an instance to belong to more than one cluster.</a:t>
            </a:r>
          </a:p>
          <a:p>
            <a:pPr lvl="1"/>
            <a:r>
              <a:rPr lang="en-US" sz="2400" dirty="0" smtClean="0"/>
              <a:t>Problematic because data </a:t>
            </a:r>
            <a:r>
              <a:rPr lang="en-US" sz="2400" dirty="0"/>
              <a:t>points that lie roughly midway between cluster </a:t>
            </a:r>
            <a:r>
              <a:rPr lang="en-US" sz="2400" dirty="0" smtClean="0"/>
              <a:t>centers are assigned to one cluster </a:t>
            </a:r>
          </a:p>
          <a:p>
            <a:r>
              <a:rPr lang="en-US" sz="3200" i="1" dirty="0" smtClean="0">
                <a:solidFill>
                  <a:srgbClr val="FF0000"/>
                </a:solidFill>
              </a:rPr>
              <a:t>Soft clustering</a:t>
            </a:r>
            <a:r>
              <a:rPr lang="en-US" sz="3200" dirty="0" smtClean="0"/>
              <a:t> gives probabilities that an instance belongs to each of a set of clusters.</a:t>
            </a:r>
          </a:p>
        </p:txBody>
      </p:sp>
      <p:sp>
        <p:nvSpPr>
          <p:cNvPr id="40962" name="Slide Number Placeholder 4"/>
          <p:cNvSpPr>
            <a:spLocks noGrp="1"/>
          </p:cNvSpPr>
          <p:nvPr>
            <p:ph type="sldNum" sz="quarter" idx="4294967295"/>
          </p:nvPr>
        </p:nvSpPr>
        <p:spPr>
          <a:xfrm>
            <a:off x="0" y="6356350"/>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algn="ctr" eaLnBrk="0" fontAlgn="base" hangingPunct="0">
              <a:spcBef>
                <a:spcPct val="0"/>
              </a:spcBef>
              <a:spcAft>
                <a:spcPct val="0"/>
              </a:spcAft>
              <a:defRPr sz="2000">
                <a:solidFill>
                  <a:schemeClr val="tx1"/>
                </a:solidFill>
                <a:latin typeface="Times New Roman" pitchFamily="18" charset="0"/>
              </a:defRPr>
            </a:lvl6pPr>
            <a:lvl7pPr marL="2971800" indent="-228600" algn="ctr" eaLnBrk="0" fontAlgn="base" hangingPunct="0">
              <a:spcBef>
                <a:spcPct val="0"/>
              </a:spcBef>
              <a:spcAft>
                <a:spcPct val="0"/>
              </a:spcAft>
              <a:defRPr sz="2000">
                <a:solidFill>
                  <a:schemeClr val="tx1"/>
                </a:solidFill>
                <a:latin typeface="Times New Roman" pitchFamily="18" charset="0"/>
              </a:defRPr>
            </a:lvl7pPr>
            <a:lvl8pPr marL="3429000" indent="-228600" algn="ctr" eaLnBrk="0" fontAlgn="base" hangingPunct="0">
              <a:spcBef>
                <a:spcPct val="0"/>
              </a:spcBef>
              <a:spcAft>
                <a:spcPct val="0"/>
              </a:spcAft>
              <a:defRPr sz="2000">
                <a:solidFill>
                  <a:schemeClr val="tx1"/>
                </a:solidFill>
                <a:latin typeface="Times New Roman" pitchFamily="18" charset="0"/>
              </a:defRPr>
            </a:lvl8pPr>
            <a:lvl9pPr marL="3886200" indent="-228600" algn="ctr" eaLnBrk="0" fontAlgn="base" hangingPunct="0">
              <a:spcBef>
                <a:spcPct val="0"/>
              </a:spcBef>
              <a:spcAft>
                <a:spcPct val="0"/>
              </a:spcAft>
              <a:defRPr sz="2000">
                <a:solidFill>
                  <a:schemeClr val="tx1"/>
                </a:solidFill>
                <a:latin typeface="Times New Roman" pitchFamily="18" charset="0"/>
              </a:defRPr>
            </a:lvl9pPr>
          </a:lstStyle>
          <a:p>
            <a:pPr eaLnBrk="1" hangingPunct="1"/>
            <a:fld id="{06361ED7-C1AF-40D4-B0EA-CF059D988494}" type="slidenum">
              <a:rPr lang="en-US" sz="1200">
                <a:latin typeface="Helvetica" pitchFamily="34" charset="0"/>
              </a:rPr>
              <a:pPr eaLnBrk="1" hangingPunct="1"/>
              <a:t>44</a:t>
            </a:fld>
            <a:endParaRPr lang="en-US" sz="1200"/>
          </a:p>
        </p:txBody>
      </p:sp>
    </p:spTree>
    <p:extLst>
      <p:ext uri="{BB962C8B-B14F-4D97-AF65-F5344CB8AC3E}">
        <p14:creationId xmlns:p14="http://schemas.microsoft.com/office/powerpoint/2010/main" val="332814097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normAutofit fontScale="90000"/>
          </a:bodyPr>
          <a:lstStyle/>
          <a:p>
            <a:r>
              <a:rPr lang="en-US" dirty="0" smtClean="0">
                <a:solidFill>
                  <a:srgbClr val="000000"/>
                </a:solidFill>
              </a:rPr>
              <a:t>Probabilistic Clustering</a:t>
            </a:r>
          </a:p>
        </p:txBody>
      </p:sp>
      <p:sp>
        <p:nvSpPr>
          <p:cNvPr id="310300" name="Rectangle 28"/>
          <p:cNvSpPr>
            <a:spLocks noGrp="1" noChangeArrowheads="1"/>
          </p:cNvSpPr>
          <p:nvPr>
            <p:ph idx="1"/>
          </p:nvPr>
        </p:nvSpPr>
        <p:spPr>
          <a:xfrm>
            <a:off x="330127" y="1500187"/>
            <a:ext cx="6070673" cy="4711527"/>
          </a:xfrm>
          <a:noFill/>
          <a:ln/>
        </p:spPr>
        <p:txBody>
          <a:bodyPr>
            <a:normAutofit/>
          </a:bodyPr>
          <a:lstStyle/>
          <a:p>
            <a:r>
              <a:rPr lang="en-US" dirty="0" smtClean="0">
                <a:solidFill>
                  <a:srgbClr val="000090"/>
                </a:solidFill>
              </a:rPr>
              <a:t>Try a probabilistic model!</a:t>
            </a:r>
          </a:p>
          <a:p>
            <a:pPr marL="742950" lvl="2" indent="-342900"/>
            <a:r>
              <a:rPr lang="en-US" dirty="0" smtClean="0"/>
              <a:t>allows overlaps, clusters of different size, etc.</a:t>
            </a:r>
          </a:p>
          <a:p>
            <a:r>
              <a:rPr lang="en-US" dirty="0" smtClean="0"/>
              <a:t>Can tell a </a:t>
            </a:r>
            <a:r>
              <a:rPr lang="en-US" i="1" dirty="0" smtClean="0">
                <a:solidFill>
                  <a:srgbClr val="000090"/>
                </a:solidFill>
              </a:rPr>
              <a:t>generative story</a:t>
            </a:r>
            <a:r>
              <a:rPr lang="en-US" dirty="0" smtClean="0">
                <a:solidFill>
                  <a:srgbClr val="000090"/>
                </a:solidFill>
              </a:rPr>
              <a:t> </a:t>
            </a:r>
            <a:r>
              <a:rPr lang="en-US" dirty="0" smtClean="0"/>
              <a:t>for data</a:t>
            </a:r>
          </a:p>
          <a:p>
            <a:pPr lvl="1"/>
            <a:r>
              <a:rPr lang="en-US" dirty="0" smtClean="0"/>
              <a:t>P(X|Y) P(Y)</a:t>
            </a:r>
          </a:p>
          <a:p>
            <a:r>
              <a:rPr lang="en-US" dirty="0" smtClean="0">
                <a:solidFill>
                  <a:srgbClr val="000090"/>
                </a:solidFill>
              </a:rPr>
              <a:t>Challenge: </a:t>
            </a:r>
            <a:r>
              <a:rPr lang="en-US" dirty="0" smtClean="0"/>
              <a:t>we need to estimate model parameters without labeled </a:t>
            </a:r>
            <a:r>
              <a:rPr lang="en-US" dirty="0" err="1"/>
              <a:t>Y</a:t>
            </a:r>
            <a:r>
              <a:rPr lang="en-US" dirty="0" err="1" smtClean="0"/>
              <a:t>s</a:t>
            </a:r>
            <a:r>
              <a:rPr lang="en-US" dirty="0" smtClean="0"/>
              <a:t> </a:t>
            </a:r>
          </a:p>
        </p:txBody>
      </p:sp>
      <p:graphicFrame>
        <p:nvGraphicFramePr>
          <p:cNvPr id="3" name="Table 2"/>
          <p:cNvGraphicFramePr>
            <a:graphicFrameLocks noGrp="1"/>
          </p:cNvGraphicFramePr>
          <p:nvPr>
            <p:extLst>
              <p:ext uri="{D42A27DB-BD31-4B8C-83A1-F6EECF244321}">
                <p14:modId xmlns:p14="http://schemas.microsoft.com/office/powerpoint/2010/main" val="72585703"/>
              </p:ext>
            </p:extLst>
          </p:nvPr>
        </p:nvGraphicFramePr>
        <p:xfrm>
          <a:off x="6400800" y="1752600"/>
          <a:ext cx="2209800" cy="4343402"/>
        </p:xfrm>
        <a:graphic>
          <a:graphicData uri="http://schemas.openxmlformats.org/drawingml/2006/table">
            <a:tbl>
              <a:tblPr firstRow="1" bandRow="1">
                <a:tableStyleId>{5C22544A-7EE6-4342-B048-85BDC9FD1C3A}</a:tableStyleId>
              </a:tblPr>
              <a:tblGrid>
                <a:gridCol w="736600"/>
                <a:gridCol w="736600"/>
                <a:gridCol w="736600"/>
              </a:tblGrid>
              <a:tr h="620486">
                <a:tc>
                  <a:txBody>
                    <a:bodyPr/>
                    <a:lstStyle/>
                    <a:p>
                      <a:r>
                        <a:rPr lang="en-US" sz="2400" dirty="0" smtClean="0"/>
                        <a:t>Y</a:t>
                      </a:r>
                      <a:endParaRPr lang="en-US" sz="2400" dirty="0"/>
                    </a:p>
                  </a:txBody>
                  <a:tcPr/>
                </a:tc>
                <a:tc>
                  <a:txBody>
                    <a:bodyPr/>
                    <a:lstStyle/>
                    <a:p>
                      <a:r>
                        <a:rPr lang="en-US" sz="2400" dirty="0" smtClean="0"/>
                        <a:t>X</a:t>
                      </a:r>
                      <a:r>
                        <a:rPr lang="en-US" sz="2400" baseline="-25000" dirty="0" smtClean="0"/>
                        <a:t>1</a:t>
                      </a:r>
                      <a:endParaRPr lang="en-US" sz="2400" baseline="-25000" dirty="0"/>
                    </a:p>
                  </a:txBody>
                  <a:tcPr/>
                </a:tc>
                <a:tc>
                  <a:txBody>
                    <a:bodyPr/>
                    <a:lstStyle/>
                    <a:p>
                      <a:r>
                        <a:rPr lang="en-US" sz="2400" dirty="0" smtClean="0"/>
                        <a:t>X</a:t>
                      </a:r>
                      <a:r>
                        <a:rPr lang="en-US" sz="2400" baseline="-25000" dirty="0" smtClean="0"/>
                        <a:t>2</a:t>
                      </a:r>
                      <a:endParaRPr lang="en-US" sz="2400" baseline="-25000" dirty="0"/>
                    </a:p>
                  </a:txBody>
                  <a:tcPr/>
                </a:tc>
              </a:tr>
              <a:tr h="620486">
                <a:tc>
                  <a:txBody>
                    <a:bodyPr/>
                    <a:lstStyle/>
                    <a:p>
                      <a:r>
                        <a:rPr lang="en-US" sz="2400" dirty="0" smtClean="0"/>
                        <a:t>??</a:t>
                      </a:r>
                      <a:endParaRPr lang="en-US" sz="2400" dirty="0"/>
                    </a:p>
                  </a:txBody>
                  <a:tcPr/>
                </a:tc>
                <a:tc>
                  <a:txBody>
                    <a:bodyPr/>
                    <a:lstStyle/>
                    <a:p>
                      <a:r>
                        <a:rPr lang="en-US" sz="2400" dirty="0" smtClean="0"/>
                        <a:t>0.1</a:t>
                      </a:r>
                      <a:endParaRPr lang="en-US" sz="2400" dirty="0"/>
                    </a:p>
                  </a:txBody>
                  <a:tcPr/>
                </a:tc>
                <a:tc>
                  <a:txBody>
                    <a:bodyPr/>
                    <a:lstStyle/>
                    <a:p>
                      <a:r>
                        <a:rPr lang="en-US" sz="2400" dirty="0" smtClean="0"/>
                        <a:t>2.1</a:t>
                      </a:r>
                      <a:endParaRPr lang="en-US" sz="2400" dirty="0"/>
                    </a:p>
                  </a:txBody>
                  <a:tcPr/>
                </a:tc>
              </a:tr>
              <a:tr h="620486">
                <a:tc>
                  <a:txBody>
                    <a:bodyPr/>
                    <a:lstStyle/>
                    <a:p>
                      <a:r>
                        <a:rPr lang="en-US" sz="2400" dirty="0" smtClean="0"/>
                        <a:t>??</a:t>
                      </a:r>
                      <a:endParaRPr lang="en-US" sz="2400" dirty="0"/>
                    </a:p>
                  </a:txBody>
                  <a:tcPr/>
                </a:tc>
                <a:tc>
                  <a:txBody>
                    <a:bodyPr/>
                    <a:lstStyle/>
                    <a:p>
                      <a:r>
                        <a:rPr lang="en-US" sz="2400" dirty="0" smtClean="0"/>
                        <a:t>0.5</a:t>
                      </a:r>
                      <a:endParaRPr lang="en-US" sz="2400" dirty="0"/>
                    </a:p>
                  </a:txBody>
                  <a:tcPr/>
                </a:tc>
                <a:tc>
                  <a:txBody>
                    <a:bodyPr/>
                    <a:lstStyle/>
                    <a:p>
                      <a:r>
                        <a:rPr lang="en-US" sz="2400" dirty="0" smtClean="0"/>
                        <a:t>-1.1</a:t>
                      </a:r>
                      <a:endParaRPr lang="en-US" sz="2400" dirty="0"/>
                    </a:p>
                  </a:txBody>
                  <a:tcPr/>
                </a:tc>
              </a:tr>
              <a:tr h="620486">
                <a:tc>
                  <a:txBody>
                    <a:bodyPr/>
                    <a:lstStyle/>
                    <a:p>
                      <a:r>
                        <a:rPr lang="en-US" sz="2400" dirty="0" smtClean="0"/>
                        <a:t>??</a:t>
                      </a:r>
                      <a:endParaRPr lang="en-US" sz="2400" dirty="0"/>
                    </a:p>
                  </a:txBody>
                  <a:tcPr/>
                </a:tc>
                <a:tc>
                  <a:txBody>
                    <a:bodyPr/>
                    <a:lstStyle/>
                    <a:p>
                      <a:r>
                        <a:rPr lang="en-US" sz="2400" dirty="0" smtClean="0"/>
                        <a:t>0.0</a:t>
                      </a:r>
                      <a:endParaRPr lang="en-US" sz="2400" dirty="0"/>
                    </a:p>
                  </a:txBody>
                  <a:tcPr/>
                </a:tc>
                <a:tc>
                  <a:txBody>
                    <a:bodyPr/>
                    <a:lstStyle/>
                    <a:p>
                      <a:r>
                        <a:rPr lang="en-US" sz="2400" dirty="0" smtClean="0"/>
                        <a:t>3.0</a:t>
                      </a:r>
                      <a:endParaRPr lang="en-US" sz="2400" dirty="0"/>
                    </a:p>
                  </a:txBody>
                  <a:tcPr/>
                </a:tc>
              </a:tr>
              <a:tr h="620486">
                <a:tc>
                  <a:txBody>
                    <a:bodyPr/>
                    <a:lstStyle/>
                    <a:p>
                      <a:r>
                        <a:rPr lang="en-US" sz="2400" dirty="0" smtClean="0"/>
                        <a:t>??</a:t>
                      </a:r>
                      <a:endParaRPr lang="en-US" sz="2400" dirty="0"/>
                    </a:p>
                  </a:txBody>
                  <a:tcPr/>
                </a:tc>
                <a:tc>
                  <a:txBody>
                    <a:bodyPr/>
                    <a:lstStyle/>
                    <a:p>
                      <a:r>
                        <a:rPr lang="en-US" sz="2400" dirty="0" smtClean="0"/>
                        <a:t>-0.1</a:t>
                      </a:r>
                      <a:endParaRPr lang="en-US" sz="2400" dirty="0"/>
                    </a:p>
                  </a:txBody>
                  <a:tcPr/>
                </a:tc>
                <a:tc>
                  <a:txBody>
                    <a:bodyPr/>
                    <a:lstStyle/>
                    <a:p>
                      <a:r>
                        <a:rPr lang="en-US" sz="2400" dirty="0" smtClean="0"/>
                        <a:t>-2.0</a:t>
                      </a:r>
                      <a:endParaRPr lang="en-US" sz="2400" dirty="0"/>
                    </a:p>
                  </a:txBody>
                  <a:tcPr/>
                </a:tc>
              </a:tr>
              <a:tr h="620486">
                <a:tc>
                  <a:txBody>
                    <a:bodyPr/>
                    <a:lstStyle/>
                    <a:p>
                      <a:r>
                        <a:rPr lang="en-US" sz="2400" dirty="0" smtClean="0"/>
                        <a:t>??</a:t>
                      </a:r>
                      <a:endParaRPr lang="en-US" sz="2400" dirty="0"/>
                    </a:p>
                  </a:txBody>
                  <a:tcPr/>
                </a:tc>
                <a:tc>
                  <a:txBody>
                    <a:bodyPr/>
                    <a:lstStyle/>
                    <a:p>
                      <a:r>
                        <a:rPr lang="en-US" sz="2400" dirty="0" smtClean="0"/>
                        <a:t>0.2</a:t>
                      </a:r>
                      <a:endParaRPr lang="en-US" sz="2400" dirty="0"/>
                    </a:p>
                  </a:txBody>
                  <a:tcPr/>
                </a:tc>
                <a:tc>
                  <a:txBody>
                    <a:bodyPr/>
                    <a:lstStyle/>
                    <a:p>
                      <a:r>
                        <a:rPr lang="en-US" sz="2400" dirty="0" smtClean="0"/>
                        <a:t>1.5</a:t>
                      </a:r>
                      <a:endParaRPr lang="en-US" sz="2400" dirty="0"/>
                    </a:p>
                  </a:txBody>
                  <a:tcPr/>
                </a:tc>
              </a:tr>
              <a:tr h="620486">
                <a:tc>
                  <a:txBody>
                    <a:bodyPr/>
                    <a:lstStyle/>
                    <a:p>
                      <a:r>
                        <a:rPr lang="en-US" sz="2400" dirty="0" smtClean="0"/>
                        <a:t>…</a:t>
                      </a:r>
                      <a:endParaRPr lang="en-US" sz="2400" dirty="0"/>
                    </a:p>
                  </a:txBody>
                  <a:tcPr/>
                </a:tc>
                <a:tc>
                  <a:txBody>
                    <a:bodyPr/>
                    <a:lstStyle/>
                    <a:p>
                      <a:r>
                        <a:rPr lang="en-US" sz="2400" dirty="0" smtClean="0"/>
                        <a:t>…</a:t>
                      </a:r>
                      <a:endParaRPr lang="en-US" sz="2400" dirty="0"/>
                    </a:p>
                  </a:txBody>
                  <a:tcPr/>
                </a:tc>
                <a:tc>
                  <a:txBody>
                    <a:bodyPr/>
                    <a:lstStyle/>
                    <a:p>
                      <a:r>
                        <a:rPr lang="en-US" sz="2400" dirty="0" smtClean="0"/>
                        <a:t>…</a:t>
                      </a:r>
                      <a:endParaRPr lang="en-US" sz="2400" dirty="0"/>
                    </a:p>
                  </a:txBody>
                  <a:tcPr/>
                </a:tc>
              </a:tr>
            </a:tbl>
          </a:graphicData>
        </a:graphic>
      </p:graphicFrame>
      <p:grpSp>
        <p:nvGrpSpPr>
          <p:cNvPr id="58" name="Group 57"/>
          <p:cNvGrpSpPr/>
          <p:nvPr/>
        </p:nvGrpSpPr>
        <p:grpSpPr>
          <a:xfrm rot="16200000">
            <a:off x="7525782" y="-246618"/>
            <a:ext cx="1066800" cy="2017236"/>
            <a:chOff x="1868487" y="1981200"/>
            <a:chExt cx="1712913" cy="3200399"/>
          </a:xfrm>
        </p:grpSpPr>
        <p:sp>
          <p:nvSpPr>
            <p:cNvPr id="59" name="Oval 3"/>
            <p:cNvSpPr>
              <a:spLocks noChangeArrowheads="1"/>
            </p:cNvSpPr>
            <p:nvPr/>
          </p:nvSpPr>
          <p:spPr bwMode="auto">
            <a:xfrm>
              <a:off x="2478087" y="20399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0" name="Oval 4"/>
            <p:cNvSpPr>
              <a:spLocks noChangeArrowheads="1"/>
            </p:cNvSpPr>
            <p:nvPr/>
          </p:nvSpPr>
          <p:spPr bwMode="auto">
            <a:xfrm>
              <a:off x="2020887" y="25733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1" name="Oval 5"/>
            <p:cNvSpPr>
              <a:spLocks noChangeArrowheads="1"/>
            </p:cNvSpPr>
            <p:nvPr/>
          </p:nvSpPr>
          <p:spPr bwMode="auto">
            <a:xfrm>
              <a:off x="3011487" y="25733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2" name="Oval 6"/>
            <p:cNvSpPr>
              <a:spLocks noChangeArrowheads="1"/>
            </p:cNvSpPr>
            <p:nvPr/>
          </p:nvSpPr>
          <p:spPr bwMode="auto">
            <a:xfrm>
              <a:off x="2478087" y="29543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3" name="Oval 7"/>
            <p:cNvSpPr>
              <a:spLocks noChangeArrowheads="1"/>
            </p:cNvSpPr>
            <p:nvPr/>
          </p:nvSpPr>
          <p:spPr bwMode="auto">
            <a:xfrm>
              <a:off x="2097087" y="37925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4" name="Oval 8"/>
            <p:cNvSpPr>
              <a:spLocks noChangeArrowheads="1"/>
            </p:cNvSpPr>
            <p:nvPr/>
          </p:nvSpPr>
          <p:spPr bwMode="auto">
            <a:xfrm>
              <a:off x="3163887" y="36401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5" name="Oval 9"/>
            <p:cNvSpPr>
              <a:spLocks noChangeArrowheads="1"/>
            </p:cNvSpPr>
            <p:nvPr/>
          </p:nvSpPr>
          <p:spPr bwMode="auto">
            <a:xfrm>
              <a:off x="2554287" y="37925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6" name="Oval 10"/>
            <p:cNvSpPr>
              <a:spLocks noChangeArrowheads="1"/>
            </p:cNvSpPr>
            <p:nvPr/>
          </p:nvSpPr>
          <p:spPr bwMode="auto">
            <a:xfrm>
              <a:off x="1868487" y="33353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7" name="Oval 11"/>
            <p:cNvSpPr>
              <a:spLocks noChangeArrowheads="1"/>
            </p:cNvSpPr>
            <p:nvPr/>
          </p:nvSpPr>
          <p:spPr bwMode="auto">
            <a:xfrm>
              <a:off x="3240087" y="34115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8" name="Oval 12"/>
            <p:cNvSpPr>
              <a:spLocks noChangeArrowheads="1"/>
            </p:cNvSpPr>
            <p:nvPr/>
          </p:nvSpPr>
          <p:spPr bwMode="auto">
            <a:xfrm>
              <a:off x="3011487" y="44783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9" name="Oval 13"/>
            <p:cNvSpPr>
              <a:spLocks noChangeArrowheads="1"/>
            </p:cNvSpPr>
            <p:nvPr/>
          </p:nvSpPr>
          <p:spPr bwMode="auto">
            <a:xfrm>
              <a:off x="2554287" y="44783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0" name="Oval 14"/>
            <p:cNvSpPr>
              <a:spLocks noChangeArrowheads="1"/>
            </p:cNvSpPr>
            <p:nvPr/>
          </p:nvSpPr>
          <p:spPr bwMode="auto">
            <a:xfrm>
              <a:off x="2097087" y="45545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1" name="Oval 15"/>
            <p:cNvSpPr>
              <a:spLocks noChangeArrowheads="1"/>
            </p:cNvSpPr>
            <p:nvPr/>
          </p:nvSpPr>
          <p:spPr bwMode="auto">
            <a:xfrm>
              <a:off x="2249487" y="48593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2" name="Oval 16"/>
            <p:cNvSpPr>
              <a:spLocks noChangeArrowheads="1"/>
            </p:cNvSpPr>
            <p:nvPr/>
          </p:nvSpPr>
          <p:spPr bwMode="auto">
            <a:xfrm>
              <a:off x="2782887" y="37925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3" name="Oval 17"/>
            <p:cNvSpPr>
              <a:spLocks noChangeArrowheads="1"/>
            </p:cNvSpPr>
            <p:nvPr/>
          </p:nvSpPr>
          <p:spPr bwMode="auto">
            <a:xfrm>
              <a:off x="3392487" y="35639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4" name="Oval 18"/>
            <p:cNvSpPr>
              <a:spLocks noChangeArrowheads="1"/>
            </p:cNvSpPr>
            <p:nvPr/>
          </p:nvSpPr>
          <p:spPr bwMode="auto">
            <a:xfrm>
              <a:off x="2935287" y="39449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5" name="Oval 19"/>
            <p:cNvSpPr>
              <a:spLocks noChangeArrowheads="1"/>
            </p:cNvSpPr>
            <p:nvPr/>
          </p:nvSpPr>
          <p:spPr bwMode="auto">
            <a:xfrm>
              <a:off x="2935287" y="37163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6" name="Oval 20"/>
            <p:cNvSpPr>
              <a:spLocks noChangeArrowheads="1"/>
            </p:cNvSpPr>
            <p:nvPr/>
          </p:nvSpPr>
          <p:spPr bwMode="auto">
            <a:xfrm flipH="1">
              <a:off x="3316287" y="38687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7" name="Oval 21"/>
            <p:cNvSpPr>
              <a:spLocks noChangeArrowheads="1"/>
            </p:cNvSpPr>
            <p:nvPr/>
          </p:nvSpPr>
          <p:spPr bwMode="auto">
            <a:xfrm>
              <a:off x="3087687" y="38687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8" name="Oval 22"/>
            <p:cNvSpPr>
              <a:spLocks noChangeArrowheads="1"/>
            </p:cNvSpPr>
            <p:nvPr/>
          </p:nvSpPr>
          <p:spPr bwMode="auto">
            <a:xfrm>
              <a:off x="2859087" y="34115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9" name="Oval 23"/>
            <p:cNvSpPr>
              <a:spLocks noChangeArrowheads="1"/>
            </p:cNvSpPr>
            <p:nvPr/>
          </p:nvSpPr>
          <p:spPr bwMode="auto">
            <a:xfrm>
              <a:off x="2935287" y="31829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80" name="Oval 24"/>
            <p:cNvSpPr>
              <a:spLocks noChangeArrowheads="1"/>
            </p:cNvSpPr>
            <p:nvPr/>
          </p:nvSpPr>
          <p:spPr bwMode="auto">
            <a:xfrm>
              <a:off x="3011487" y="35639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81" name="Oval 25"/>
            <p:cNvSpPr>
              <a:spLocks noChangeArrowheads="1"/>
            </p:cNvSpPr>
            <p:nvPr/>
          </p:nvSpPr>
          <p:spPr bwMode="auto">
            <a:xfrm>
              <a:off x="3087687" y="33353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82" name="Oval 26"/>
            <p:cNvSpPr>
              <a:spLocks noChangeArrowheads="1"/>
            </p:cNvSpPr>
            <p:nvPr/>
          </p:nvSpPr>
          <p:spPr bwMode="auto">
            <a:xfrm>
              <a:off x="2859087" y="50879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83" name="Oval 27"/>
            <p:cNvSpPr>
              <a:spLocks noChangeArrowheads="1"/>
            </p:cNvSpPr>
            <p:nvPr/>
          </p:nvSpPr>
          <p:spPr bwMode="auto">
            <a:xfrm>
              <a:off x="2401887" y="5087937"/>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84" name="Oval 14"/>
            <p:cNvSpPr>
              <a:spLocks noChangeArrowheads="1"/>
            </p:cNvSpPr>
            <p:nvPr/>
          </p:nvSpPr>
          <p:spPr bwMode="auto">
            <a:xfrm rot="16200000">
              <a:off x="1028701" y="2933700"/>
              <a:ext cx="3200399" cy="1295399"/>
            </a:xfrm>
            <a:prstGeom prst="ellipse">
              <a:avLst/>
            </a:prstGeom>
            <a:noFill/>
            <a:ln w="12700">
              <a:solidFill>
                <a:schemeClr val="hlink"/>
              </a:solidFill>
              <a:round/>
              <a:headEnd/>
              <a:tailEnd/>
            </a:ln>
            <a:effectLst/>
          </p:spPr>
          <p:txBody>
            <a:bodyPr wrap="square" anchor="ctr">
              <a:spAutoFit/>
            </a:bodyPr>
            <a:lstStyle/>
            <a:p>
              <a:endParaRPr lang="en-US"/>
            </a:p>
          </p:txBody>
        </p:sp>
        <p:sp>
          <p:nvSpPr>
            <p:cNvPr id="85" name="Oval 14"/>
            <p:cNvSpPr>
              <a:spLocks noChangeArrowheads="1"/>
            </p:cNvSpPr>
            <p:nvPr/>
          </p:nvSpPr>
          <p:spPr bwMode="auto">
            <a:xfrm rot="16200000">
              <a:off x="2628901" y="3162300"/>
              <a:ext cx="914399" cy="990599"/>
            </a:xfrm>
            <a:prstGeom prst="ellipse">
              <a:avLst/>
            </a:prstGeom>
            <a:noFill/>
            <a:ln w="12700">
              <a:solidFill>
                <a:srgbClr val="800000"/>
              </a:solidFill>
              <a:round/>
              <a:headEnd/>
              <a:tailEnd/>
            </a:ln>
            <a:effectLst/>
          </p:spPr>
          <p:txBody>
            <a:bodyPr wrap="square" anchor="ctr">
              <a:spAutoFit/>
            </a:bodyPr>
            <a:lstStyle/>
            <a:p>
              <a:endParaRPr lang="en-US"/>
            </a:p>
          </p:txBody>
        </p:sp>
      </p:grpSp>
    </p:spTree>
    <p:extLst>
      <p:ext uri="{BB962C8B-B14F-4D97-AF65-F5344CB8AC3E}">
        <p14:creationId xmlns:p14="http://schemas.microsoft.com/office/powerpoint/2010/main" val="163181460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03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Finite Mixture Models</a:t>
            </a:r>
            <a:endParaRPr lang="en-US" dirty="0"/>
          </a:p>
        </p:txBody>
      </p:sp>
      <p:sp>
        <p:nvSpPr>
          <p:cNvPr id="3" name="Content Placeholder 2"/>
          <p:cNvSpPr>
            <a:spLocks noGrp="1"/>
          </p:cNvSpPr>
          <p:nvPr>
            <p:ph idx="1"/>
          </p:nvPr>
        </p:nvSpPr>
        <p:spPr/>
        <p:txBody>
          <a:bodyPr/>
          <a:lstStyle/>
          <a:p>
            <a:r>
              <a:rPr lang="en-US" dirty="0" smtClean="0"/>
              <a:t>Given a dataset: </a:t>
            </a:r>
          </a:p>
          <a:p>
            <a:r>
              <a:rPr lang="en-US" b="1" dirty="0" smtClean="0">
                <a:solidFill>
                  <a:srgbClr val="FF0000"/>
                </a:solidFill>
              </a:rPr>
              <a:t>Mixture model</a:t>
            </a:r>
            <a:r>
              <a:rPr lang="en-US" dirty="0" smtClean="0"/>
              <a:t>:</a:t>
            </a:r>
          </a:p>
          <a:p>
            <a:endParaRPr lang="en-US" dirty="0"/>
          </a:p>
          <a:p>
            <a:endParaRPr lang="en-US" dirty="0" smtClean="0"/>
          </a:p>
          <a:p>
            <a:endParaRPr lang="en-US" dirty="0" smtClean="0"/>
          </a:p>
          <a:p>
            <a:endParaRPr lang="en-US" dirty="0"/>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46</a:t>
            </a:fld>
            <a:endParaRPr lang="en-US"/>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1676400"/>
            <a:ext cx="2286000" cy="439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0089" y="1280447"/>
            <a:ext cx="2740734" cy="333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399" y="2743200"/>
            <a:ext cx="4057207" cy="1203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612" y="3967532"/>
            <a:ext cx="6902961" cy="431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612" y="4492047"/>
            <a:ext cx="7696200" cy="413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9676" y="2133694"/>
            <a:ext cx="4060825" cy="761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28610" y="5227620"/>
            <a:ext cx="1954381" cy="551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5"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96739" y="5227620"/>
            <a:ext cx="2432167" cy="645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V="1">
            <a:off x="5282406" y="1524000"/>
            <a:ext cx="481806" cy="1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64443" y="5301348"/>
            <a:ext cx="5800750" cy="369332"/>
          </a:xfrm>
          <a:prstGeom prst="rect">
            <a:avLst/>
          </a:prstGeom>
          <a:noFill/>
        </p:spPr>
        <p:txBody>
          <a:bodyPr wrap="square" rtlCol="0">
            <a:spAutoFit/>
          </a:bodyPr>
          <a:lstStyle/>
          <a:p>
            <a:r>
              <a:rPr lang="en-US" b="1" dirty="0" smtClean="0">
                <a:solidFill>
                  <a:srgbClr val="FF0000"/>
                </a:solidFill>
              </a:rPr>
              <a:t>Mixture Weights.</a:t>
            </a:r>
            <a:endParaRPr lang="en-US" b="1" dirty="0">
              <a:solidFill>
                <a:srgbClr val="FF0000"/>
              </a:solidFill>
            </a:endParaRPr>
          </a:p>
        </p:txBody>
      </p:sp>
    </p:spTree>
    <p:extLst>
      <p:ext uri="{BB962C8B-B14F-4D97-AF65-F5344CB8AC3E}">
        <p14:creationId xmlns:p14="http://schemas.microsoft.com/office/powerpoint/2010/main" val="41977774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Finite Mixture Model: </a:t>
            </a:r>
            <a:br>
              <a:rPr lang="en-US" dirty="0" smtClean="0"/>
            </a:br>
            <a:r>
              <a:rPr lang="en-US" dirty="0" smtClean="0"/>
              <a:t>Probabilistic View</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The membership weight express our uncertainty about which of the “K” components generated the vector </a:t>
            </a:r>
            <a:endParaRPr lang="en-US" dirty="0"/>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47</a:t>
            </a:fld>
            <a:endParaRPr lang="en-US"/>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76400"/>
            <a:ext cx="7848600" cy="373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2133600"/>
            <a:ext cx="6934200" cy="1227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5468" y="4338111"/>
            <a:ext cx="601310" cy="468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00291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Gaussian Mixture Models (GMMs)</a:t>
            </a:r>
            <a:endParaRPr lang="en-US" dirty="0"/>
          </a:p>
        </p:txBody>
      </p:sp>
      <p:sp>
        <p:nvSpPr>
          <p:cNvPr id="3" name="Content Placeholder 2"/>
          <p:cNvSpPr>
            <a:spLocks noGrp="1"/>
          </p:cNvSpPr>
          <p:nvPr>
            <p:ph idx="1"/>
          </p:nvPr>
        </p:nvSpPr>
        <p:spPr/>
        <p:txBody>
          <a:bodyPr/>
          <a:lstStyle/>
          <a:p>
            <a:r>
              <a:rPr lang="en-US" dirty="0" smtClean="0"/>
              <a:t>We can define a GMM by making each “k-</a:t>
            </a:r>
            <a:r>
              <a:rPr lang="en-US" dirty="0" err="1" smtClean="0"/>
              <a:t>th</a:t>
            </a:r>
            <a:r>
              <a:rPr lang="en-US" dirty="0" smtClean="0"/>
              <a:t>” component a Gaussian density with parameters:</a:t>
            </a:r>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48</a:t>
            </a:fld>
            <a:endParaRPr lang="en-US"/>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022" y="2836333"/>
            <a:ext cx="7145867" cy="1010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191000"/>
            <a:ext cx="2690812" cy="884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5800" y="5486400"/>
            <a:ext cx="7467600" cy="369332"/>
          </a:xfrm>
          <a:prstGeom prst="rect">
            <a:avLst/>
          </a:prstGeom>
          <a:noFill/>
        </p:spPr>
        <p:txBody>
          <a:bodyPr wrap="square" rtlCol="0">
            <a:spAutoFit/>
          </a:bodyPr>
          <a:lstStyle/>
          <a:p>
            <a:r>
              <a:rPr lang="en-US" b="1" dirty="0" smtClean="0">
                <a:solidFill>
                  <a:srgbClr val="FF0000"/>
                </a:solidFill>
              </a:rPr>
              <a:t>Question: How to learn these parameters from data?</a:t>
            </a:r>
            <a:endParaRPr lang="en-US" b="1" dirty="0">
              <a:solidFill>
                <a:srgbClr val="FF0000"/>
              </a:solidFill>
            </a:endParaRPr>
          </a:p>
        </p:txBody>
      </p:sp>
    </p:spTree>
    <p:extLst>
      <p:ext uri="{BB962C8B-B14F-4D97-AF65-F5344CB8AC3E}">
        <p14:creationId xmlns:p14="http://schemas.microsoft.com/office/powerpoint/2010/main" val="100434414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algorithm: Key Idea</a:t>
            </a:r>
            <a:endParaRPr lang="en-US" dirty="0"/>
          </a:p>
        </p:txBody>
      </p:sp>
      <p:sp>
        <p:nvSpPr>
          <p:cNvPr id="3" name="Content Placeholder 2"/>
          <p:cNvSpPr>
            <a:spLocks noGrp="1"/>
          </p:cNvSpPr>
          <p:nvPr>
            <p:ph idx="1"/>
          </p:nvPr>
        </p:nvSpPr>
        <p:spPr/>
        <p:txBody>
          <a:bodyPr>
            <a:normAutofit lnSpcReduction="10000"/>
          </a:bodyPr>
          <a:lstStyle/>
          <a:p>
            <a:r>
              <a:rPr lang="en-US" dirty="0" smtClean="0"/>
              <a:t>Start with random parameters</a:t>
            </a:r>
          </a:p>
          <a:p>
            <a:r>
              <a:rPr lang="en-US" dirty="0" smtClean="0"/>
              <a:t>Find a class for each example (E-step)</a:t>
            </a:r>
          </a:p>
          <a:p>
            <a:pPr lvl="1"/>
            <a:r>
              <a:rPr lang="en-US" dirty="0" smtClean="0"/>
              <a:t>Since we are using probabilistic classification, each example will be given a vector of probabilities</a:t>
            </a:r>
          </a:p>
          <a:p>
            <a:r>
              <a:rPr lang="en-US" dirty="0" smtClean="0"/>
              <a:t>Now we have a supervised learning problem. Estimate the parameters of the model using the maximum likelihood method (M-step)</a:t>
            </a:r>
          </a:p>
          <a:p>
            <a:r>
              <a:rPr lang="en-US" dirty="0" smtClean="0"/>
              <a:t>Iterate between the E-step and M-step until convergence</a:t>
            </a:r>
            <a:endParaRPr lang="en-US" dirty="0"/>
          </a:p>
        </p:txBody>
      </p:sp>
    </p:spTree>
    <p:extLst>
      <p:ext uri="{BB962C8B-B14F-4D97-AF65-F5344CB8AC3E}">
        <p14:creationId xmlns:p14="http://schemas.microsoft.com/office/powerpoint/2010/main" val="299549980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normAutofit fontScale="90000"/>
          </a:bodyPr>
          <a:lstStyle/>
          <a:p>
            <a:pPr eaLnBrk="1" hangingPunct="1"/>
            <a:r>
              <a:rPr lang="en-US" dirty="0" smtClean="0"/>
              <a:t>Overview of Learning</a:t>
            </a:r>
            <a:endParaRPr lang="en-US" dirty="0"/>
          </a:p>
        </p:txBody>
      </p:sp>
      <p:sp>
        <p:nvSpPr>
          <p:cNvPr id="32770" name="Slide Number Placeholder 5"/>
          <p:cNvSpPr>
            <a:spLocks noGrp="1"/>
          </p:cNvSpPr>
          <p:nvPr>
            <p:ph type="sldNum" sz="quarter" idx="4294967295"/>
          </p:nvPr>
        </p:nvSpPr>
        <p:spPr>
          <a:xfrm>
            <a:off x="7010400" y="6403975"/>
            <a:ext cx="2133600" cy="457200"/>
          </a:xfrm>
          <a:noFill/>
        </p:spPr>
        <p:txBody>
          <a:bodyPr/>
          <a:lstStyle/>
          <a:p>
            <a:fld id="{C65530C3-97D3-BE4F-BEC7-9AD28F21FF36}" type="slidenum">
              <a:rPr lang="en-US" smtClean="0"/>
              <a:pPr/>
              <a:t>5</a:t>
            </a:fld>
            <a:endParaRPr lang="en-US" smtClean="0"/>
          </a:p>
        </p:txBody>
      </p:sp>
      <p:sp>
        <p:nvSpPr>
          <p:cNvPr id="8" name="Rectangle 3"/>
          <p:cNvSpPr txBox="1">
            <a:spLocks noChangeArrowheads="1"/>
          </p:cNvSpPr>
          <p:nvPr/>
        </p:nvSpPr>
        <p:spPr bwMode="auto">
          <a:xfrm rot="5400000">
            <a:off x="-1828800" y="3810000"/>
            <a:ext cx="4038600" cy="99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2"/>
              </a:buClr>
              <a:buSzPct val="75000"/>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What is Being </a:t>
            </a:r>
            <a:r>
              <a:rPr lang="en-US" sz="2800" kern="0" dirty="0">
                <a:latin typeface="+mn-lt"/>
                <a:cs typeface="+mn-cs"/>
              </a:rPr>
              <a:t>L</a:t>
            </a:r>
            <a:r>
              <a:rPr kumimoji="0" lang="en-US" sz="2800" b="0" i="0" u="none" strike="noStrike" kern="0" cap="none" spc="0" normalizeH="0" baseline="0" noProof="0" dirty="0" smtClean="0">
                <a:ln>
                  <a:noFill/>
                </a:ln>
                <a:solidFill>
                  <a:schemeClr val="tx1"/>
                </a:solidFill>
                <a:effectLst/>
                <a:uLnTx/>
                <a:uFillTx/>
                <a:latin typeface="+mn-lt"/>
                <a:ea typeface="+mn-ea"/>
                <a:cs typeface="+mn-cs"/>
              </a:rPr>
              <a:t>earned?</a:t>
            </a:r>
            <a:endParaRPr kumimoji="0" lang="en-US" sz="2800" b="0" i="0" u="none" strike="noStrike" kern="0" cap="none" spc="0" normalizeH="0" baseline="0" noProof="0" dirty="0">
              <a:ln>
                <a:noFill/>
              </a:ln>
              <a:solidFill>
                <a:schemeClr val="tx1"/>
              </a:solidFill>
              <a:effectLst/>
              <a:uLnTx/>
              <a:uFillTx/>
              <a:latin typeface="+mn-lt"/>
              <a:ea typeface="+mn-ea"/>
              <a:cs typeface="+mn-cs"/>
            </a:endParaRPr>
          </a:p>
        </p:txBody>
      </p:sp>
      <p:sp>
        <p:nvSpPr>
          <p:cNvPr id="10" name="Rectangle 3"/>
          <p:cNvSpPr txBox="1">
            <a:spLocks noChangeArrowheads="1"/>
          </p:cNvSpPr>
          <p:nvPr/>
        </p:nvSpPr>
        <p:spPr bwMode="auto">
          <a:xfrm>
            <a:off x="2971800" y="1447800"/>
            <a:ext cx="4038600" cy="99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100000"/>
              </a:lnSpc>
              <a:spcBef>
                <a:spcPct val="20000"/>
              </a:spcBef>
              <a:spcAft>
                <a:spcPct val="0"/>
              </a:spcAft>
              <a:buClr>
                <a:schemeClr val="bg2"/>
              </a:buClr>
              <a:buSzPct val="75000"/>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Type of Supervision </a:t>
            </a:r>
          </a:p>
          <a:p>
            <a:pPr marL="342900" marR="0" lvl="0" indent="-342900" algn="ctr" defTabSz="914400" rtl="0" eaLnBrk="1" fontAlgn="base" latinLnBrk="0" hangingPunct="1">
              <a:lnSpc>
                <a:spcPct val="100000"/>
              </a:lnSpc>
              <a:spcBef>
                <a:spcPct val="20000"/>
              </a:spcBef>
              <a:spcAft>
                <a:spcPct val="0"/>
              </a:spcAft>
              <a:buClr>
                <a:schemeClr val="bg2"/>
              </a:buClr>
              <a:buSzPct val="75000"/>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a:t>
            </a:r>
            <a:r>
              <a:rPr kumimoji="0" lang="en-US" sz="2400" b="0" i="0" u="none" strike="noStrike" kern="0" cap="none" spc="0" normalizeH="0" baseline="0" noProof="0" dirty="0" err="1" smtClean="0">
                <a:ln>
                  <a:noFill/>
                </a:ln>
                <a:solidFill>
                  <a:schemeClr val="tx1"/>
                </a:solidFill>
                <a:effectLst/>
                <a:uLnTx/>
                <a:uFillTx/>
                <a:latin typeface="+mn-lt"/>
                <a:ea typeface="+mn-ea"/>
                <a:cs typeface="+mn-cs"/>
              </a:rPr>
              <a:t>eg</a:t>
            </a:r>
            <a:r>
              <a:rPr kumimoji="0" lang="en-US" sz="2400" b="0" i="0" u="none" strike="noStrike" kern="0" cap="none" spc="0" normalizeH="0" baseline="0" noProof="0" dirty="0" smtClean="0">
                <a:ln>
                  <a:noFill/>
                </a:ln>
                <a:solidFill>
                  <a:schemeClr val="tx1"/>
                </a:solidFill>
                <a:effectLst/>
                <a:uLnTx/>
                <a:uFillTx/>
                <a:latin typeface="+mn-lt"/>
                <a:ea typeface="+mn-ea"/>
                <a:cs typeface="+mn-cs"/>
              </a:rPr>
              <a:t>, Experience, Feedback)</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graphicFrame>
        <p:nvGraphicFramePr>
          <p:cNvPr id="11" name="Table 10"/>
          <p:cNvGraphicFramePr>
            <a:graphicFrameLocks noGrp="1"/>
          </p:cNvGraphicFramePr>
          <p:nvPr>
            <p:extLst>
              <p:ext uri="{D42A27DB-BD31-4B8C-83A1-F6EECF244321}">
                <p14:modId xmlns:p14="http://schemas.microsoft.com/office/powerpoint/2010/main" val="4110504139"/>
              </p:ext>
            </p:extLst>
          </p:nvPr>
        </p:nvGraphicFramePr>
        <p:xfrm>
          <a:off x="685801" y="2590800"/>
          <a:ext cx="8305800" cy="3291840"/>
        </p:xfrm>
        <a:graphic>
          <a:graphicData uri="http://schemas.openxmlformats.org/drawingml/2006/table">
            <a:tbl>
              <a:tblPr firstRow="1" firstCol="1">
                <a:tableStyleId>{5C22544A-7EE6-4342-B048-85BDC9FD1C3A}</a:tableStyleId>
              </a:tblPr>
              <a:tblGrid>
                <a:gridCol w="1904999"/>
                <a:gridCol w="2362200"/>
                <a:gridCol w="2362200"/>
                <a:gridCol w="1676401"/>
              </a:tblGrid>
              <a:tr h="370840">
                <a:tc>
                  <a:txBody>
                    <a:bodyPr/>
                    <a:lstStyle/>
                    <a:p>
                      <a:endParaRPr lang="en-US" sz="2400" dirty="0"/>
                    </a:p>
                  </a:txBody>
                  <a:tcPr/>
                </a:tc>
                <a:tc>
                  <a:txBody>
                    <a:bodyPr/>
                    <a:lstStyle/>
                    <a:p>
                      <a:r>
                        <a:rPr lang="en-US" sz="2400" dirty="0" smtClean="0"/>
                        <a:t>Labeled</a:t>
                      </a:r>
                    </a:p>
                    <a:p>
                      <a:r>
                        <a:rPr lang="en-US" sz="2400" dirty="0" smtClean="0"/>
                        <a:t>Examples</a:t>
                      </a:r>
                      <a:endParaRPr lang="en-US" sz="2400" dirty="0"/>
                    </a:p>
                  </a:txBody>
                  <a:tcPr/>
                </a:tc>
                <a:tc>
                  <a:txBody>
                    <a:bodyPr/>
                    <a:lstStyle/>
                    <a:p>
                      <a:r>
                        <a:rPr lang="en-US" sz="2400" dirty="0" smtClean="0"/>
                        <a:t>Reward</a:t>
                      </a:r>
                      <a:endParaRPr lang="en-US" sz="2400" dirty="0"/>
                    </a:p>
                  </a:txBody>
                  <a:tcPr/>
                </a:tc>
                <a:tc>
                  <a:txBody>
                    <a:bodyPr/>
                    <a:lstStyle/>
                    <a:p>
                      <a:r>
                        <a:rPr lang="en-US" sz="2400" dirty="0" smtClean="0"/>
                        <a:t>Nothing</a:t>
                      </a:r>
                      <a:endParaRPr lang="en-US" sz="2400" dirty="0"/>
                    </a:p>
                  </a:txBody>
                  <a:tcPr/>
                </a:tc>
              </a:tr>
              <a:tr h="370840">
                <a:tc>
                  <a:txBody>
                    <a:bodyPr/>
                    <a:lstStyle/>
                    <a:p>
                      <a:pPr algn="r"/>
                      <a:r>
                        <a:rPr lang="en-US" sz="2400" dirty="0" smtClean="0"/>
                        <a:t>Discrete </a:t>
                      </a:r>
                    </a:p>
                    <a:p>
                      <a:pPr algn="r"/>
                      <a:r>
                        <a:rPr lang="en-US" sz="2400" dirty="0" smtClean="0"/>
                        <a:t>Function</a:t>
                      </a:r>
                      <a:endParaRPr lang="en-US" sz="2400" dirty="0"/>
                    </a:p>
                  </a:txBody>
                  <a:tcPr/>
                </a:tc>
                <a:tc>
                  <a:txBody>
                    <a:bodyPr/>
                    <a:lstStyle/>
                    <a:p>
                      <a:r>
                        <a:rPr lang="en-US" sz="2400" dirty="0" smtClean="0"/>
                        <a:t>Classification</a:t>
                      </a:r>
                      <a:endParaRPr lang="en-US" sz="2400" dirty="0"/>
                    </a:p>
                  </a:txBody>
                  <a:tcPr/>
                </a:tc>
                <a:tc>
                  <a:txBody>
                    <a:bodyPr/>
                    <a:lstStyle/>
                    <a:p>
                      <a:endParaRPr lang="en-US" sz="2400" dirty="0"/>
                    </a:p>
                  </a:txBody>
                  <a:tcPr/>
                </a:tc>
                <a:tc>
                  <a:txBody>
                    <a:bodyPr/>
                    <a:lstStyle/>
                    <a:p>
                      <a:r>
                        <a:rPr lang="en-US" sz="2400" dirty="0" smtClean="0"/>
                        <a:t>Clustering</a:t>
                      </a:r>
                    </a:p>
                  </a:txBody>
                  <a:tcPr/>
                </a:tc>
              </a:tr>
              <a:tr h="370840">
                <a:tc>
                  <a:txBody>
                    <a:bodyPr/>
                    <a:lstStyle/>
                    <a:p>
                      <a:pPr algn="r"/>
                      <a:r>
                        <a:rPr lang="en-US" sz="2400" dirty="0" smtClean="0"/>
                        <a:t>Continuous Function</a:t>
                      </a:r>
                      <a:endParaRPr lang="en-US" sz="2400" dirty="0"/>
                    </a:p>
                  </a:txBody>
                  <a:tcPr/>
                </a:tc>
                <a:tc>
                  <a:txBody>
                    <a:bodyPr/>
                    <a:lstStyle/>
                    <a:p>
                      <a:r>
                        <a:rPr lang="en-US" sz="2400" dirty="0" smtClean="0"/>
                        <a:t>Regression</a:t>
                      </a:r>
                      <a:endParaRPr lang="en-US" sz="2400" dirty="0"/>
                    </a:p>
                  </a:txBody>
                  <a:tcPr/>
                </a:tc>
                <a:tc>
                  <a:txBody>
                    <a:bodyPr/>
                    <a:lstStyle/>
                    <a:p>
                      <a:endParaRPr lang="en-US" sz="2400" dirty="0"/>
                    </a:p>
                  </a:txBody>
                  <a:tcPr/>
                </a:tc>
                <a:tc>
                  <a:txBody>
                    <a:bodyPr/>
                    <a:lstStyle/>
                    <a:p>
                      <a:endParaRPr lang="en-US" sz="2400" dirty="0" smtClean="0"/>
                    </a:p>
                  </a:txBody>
                  <a:tcPr/>
                </a:tc>
              </a:tr>
              <a:tr h="370840">
                <a:tc>
                  <a:txBody>
                    <a:bodyPr/>
                    <a:lstStyle/>
                    <a:p>
                      <a:pPr algn="r"/>
                      <a:r>
                        <a:rPr lang="en-US" sz="2400" dirty="0" smtClean="0"/>
                        <a:t>Policy</a:t>
                      </a:r>
                      <a:endParaRPr lang="en-US" sz="2400" dirty="0"/>
                    </a:p>
                  </a:txBody>
                  <a:tcPr/>
                </a:tc>
                <a:tc>
                  <a:txBody>
                    <a:bodyPr/>
                    <a:lstStyle/>
                    <a:p>
                      <a:r>
                        <a:rPr lang="en-US" sz="2400" dirty="0" smtClean="0"/>
                        <a:t>Apprenticeship Learning</a:t>
                      </a:r>
                      <a:endParaRPr lang="en-US" sz="2400" dirty="0"/>
                    </a:p>
                  </a:txBody>
                  <a:tcPr/>
                </a:tc>
                <a:tc>
                  <a:txBody>
                    <a:bodyPr/>
                    <a:lstStyle/>
                    <a:p>
                      <a:r>
                        <a:rPr lang="en-US" sz="2400" dirty="0" smtClean="0"/>
                        <a:t>Reinforcement</a:t>
                      </a:r>
                    </a:p>
                    <a:p>
                      <a:r>
                        <a:rPr lang="en-US" sz="2400" dirty="0" smtClean="0"/>
                        <a:t>Learning</a:t>
                      </a:r>
                      <a:endParaRPr lang="en-US" sz="2400" dirty="0"/>
                    </a:p>
                  </a:txBody>
                  <a:tcPr/>
                </a:tc>
                <a:tc>
                  <a:txBody>
                    <a:bodyPr/>
                    <a:lstStyle/>
                    <a:p>
                      <a:endParaRPr lang="en-US" sz="2400" dirty="0" smtClean="0"/>
                    </a:p>
                  </a:txBody>
                  <a:tcPr/>
                </a:tc>
              </a:tr>
            </a:tbl>
          </a:graphicData>
        </a:graphic>
      </p:graphicFrame>
      <p:sp>
        <p:nvSpPr>
          <p:cNvPr id="2" name="Rectangle 1"/>
          <p:cNvSpPr/>
          <p:nvPr/>
        </p:nvSpPr>
        <p:spPr>
          <a:xfrm>
            <a:off x="7315200" y="3352800"/>
            <a:ext cx="1638300" cy="914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54247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normAutofit fontScale="90000"/>
          </a:bodyPr>
          <a:lstStyle/>
          <a:p>
            <a:r>
              <a:rPr lang="en-US" dirty="0" smtClean="0">
                <a:solidFill>
                  <a:srgbClr val="000000"/>
                </a:solidFill>
              </a:rPr>
              <a:t>EM: Two Easy Steps</a:t>
            </a:r>
          </a:p>
        </p:txBody>
      </p:sp>
      <p:sp>
        <p:nvSpPr>
          <p:cNvPr id="3" name="Content Placeholder 2"/>
          <p:cNvSpPr>
            <a:spLocks noGrp="1"/>
          </p:cNvSpPr>
          <p:nvPr>
            <p:ph idx="1"/>
          </p:nvPr>
        </p:nvSpPr>
        <p:spPr>
          <a:xfrm>
            <a:off x="330127" y="1500188"/>
            <a:ext cx="8534570" cy="2535158"/>
          </a:xfrm>
        </p:spPr>
        <p:txBody>
          <a:bodyPr>
            <a:normAutofit fontScale="92500" lnSpcReduction="20000"/>
          </a:bodyPr>
          <a:lstStyle/>
          <a:p>
            <a:r>
              <a:rPr lang="en-US" dirty="0" smtClean="0"/>
              <a:t>E-step: (Yields </a:t>
            </a:r>
            <a:r>
              <a:rPr lang="en-US" dirty="0"/>
              <a:t>a N x K </a:t>
            </a:r>
            <a:r>
              <a:rPr lang="en-US" dirty="0" smtClean="0"/>
              <a:t>matrix)</a:t>
            </a:r>
          </a:p>
          <a:p>
            <a:pPr lvl="1"/>
            <a:r>
              <a:rPr lang="en-US" dirty="0" smtClean="0"/>
              <a:t>Compute          for all data points indexed by “</a:t>
            </a:r>
            <a:r>
              <a:rPr lang="en-US" dirty="0" err="1" smtClean="0"/>
              <a:t>i</a:t>
            </a:r>
            <a:r>
              <a:rPr lang="en-US" dirty="0" smtClean="0"/>
              <a:t>” and all mixture components indexed by “k.”</a:t>
            </a:r>
          </a:p>
          <a:p>
            <a:r>
              <a:rPr lang="en-US" dirty="0" smtClean="0"/>
              <a:t>M-step:</a:t>
            </a:r>
          </a:p>
          <a:p>
            <a:pPr lvl="1"/>
            <a:r>
              <a:rPr lang="en-US" dirty="0" smtClean="0"/>
              <a:t>Use the membership weights and data to compute the new parameters </a:t>
            </a:r>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0977" y="1939170"/>
            <a:ext cx="609600" cy="418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3994" y="4138049"/>
            <a:ext cx="1281388" cy="451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869" y="4035345"/>
            <a:ext cx="1084144" cy="60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1000" y="3961562"/>
            <a:ext cx="1649826" cy="804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3994" y="4533495"/>
            <a:ext cx="3029477" cy="1028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20992" y="5670145"/>
            <a:ext cx="4855732" cy="862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15365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0146" name="Picture 2" descr="0"/>
          <p:cNvPicPr>
            <a:picLocks noChangeAspect="1" noChangeArrowheads="1"/>
          </p:cNvPicPr>
          <p:nvPr/>
        </p:nvPicPr>
        <p:blipFill>
          <a:blip r:embed="rId3" cstate="print"/>
          <a:srcRect/>
          <a:stretch>
            <a:fillRect/>
          </a:stretch>
        </p:blipFill>
        <p:spPr bwMode="auto">
          <a:xfrm>
            <a:off x="3124200" y="457200"/>
            <a:ext cx="6010275" cy="6010275"/>
          </a:xfrm>
          <a:prstGeom prst="rect">
            <a:avLst/>
          </a:prstGeom>
          <a:noFill/>
        </p:spPr>
      </p:pic>
      <p:sp>
        <p:nvSpPr>
          <p:cNvPr id="390147" name="Rectangle 3"/>
          <p:cNvSpPr>
            <a:spLocks noGrp="1" noChangeArrowheads="1"/>
          </p:cNvSpPr>
          <p:nvPr>
            <p:ph type="title"/>
          </p:nvPr>
        </p:nvSpPr>
        <p:spPr/>
        <p:txBody>
          <a:bodyPr>
            <a:normAutofit fontScale="90000"/>
          </a:bodyPr>
          <a:lstStyle/>
          <a:p>
            <a:r>
              <a:rPr lang="en-US" dirty="0" smtClean="0">
                <a:solidFill>
                  <a:srgbClr val="000000"/>
                </a:solidFill>
              </a:rPr>
              <a:t>Gaussian Mixture Example: Start</a:t>
            </a:r>
          </a:p>
        </p:txBody>
      </p:sp>
    </p:spTree>
    <p:extLst>
      <p:ext uri="{BB962C8B-B14F-4D97-AF65-F5344CB8AC3E}">
        <p14:creationId xmlns:p14="http://schemas.microsoft.com/office/powerpoint/2010/main" val="9470673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2194" name="Picture 2" descr="1"/>
          <p:cNvPicPr>
            <a:picLocks noChangeAspect="1" noChangeArrowheads="1"/>
          </p:cNvPicPr>
          <p:nvPr/>
        </p:nvPicPr>
        <p:blipFill>
          <a:blip r:embed="rId3" cstate="print"/>
          <a:srcRect/>
          <a:stretch>
            <a:fillRect/>
          </a:stretch>
        </p:blipFill>
        <p:spPr bwMode="auto">
          <a:xfrm>
            <a:off x="3124200" y="457200"/>
            <a:ext cx="6010275" cy="6019800"/>
          </a:xfrm>
          <a:prstGeom prst="rect">
            <a:avLst/>
          </a:prstGeom>
          <a:noFill/>
        </p:spPr>
      </p:pic>
      <p:sp>
        <p:nvSpPr>
          <p:cNvPr id="392195" name="Rectangle 3"/>
          <p:cNvSpPr>
            <a:spLocks noGrp="1" noChangeArrowheads="1"/>
          </p:cNvSpPr>
          <p:nvPr>
            <p:ph type="title"/>
          </p:nvPr>
        </p:nvSpPr>
        <p:spPr/>
        <p:txBody>
          <a:bodyPr>
            <a:normAutofit fontScale="90000"/>
          </a:bodyPr>
          <a:lstStyle/>
          <a:p>
            <a:r>
              <a:rPr lang="en-US" dirty="0" smtClean="0">
                <a:solidFill>
                  <a:srgbClr val="000000"/>
                </a:solidFill>
              </a:rPr>
              <a:t>After first iteration</a:t>
            </a:r>
          </a:p>
        </p:txBody>
      </p:sp>
    </p:spTree>
    <p:extLst>
      <p:ext uri="{BB962C8B-B14F-4D97-AF65-F5344CB8AC3E}">
        <p14:creationId xmlns:p14="http://schemas.microsoft.com/office/powerpoint/2010/main" val="4887021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4242" name="Picture 2" descr="2"/>
          <p:cNvPicPr>
            <a:picLocks noChangeAspect="1" noChangeArrowheads="1"/>
          </p:cNvPicPr>
          <p:nvPr/>
        </p:nvPicPr>
        <p:blipFill>
          <a:blip r:embed="rId3" cstate="print"/>
          <a:srcRect/>
          <a:stretch>
            <a:fillRect/>
          </a:stretch>
        </p:blipFill>
        <p:spPr bwMode="auto">
          <a:xfrm>
            <a:off x="3124200" y="457200"/>
            <a:ext cx="6019800" cy="6000750"/>
          </a:xfrm>
          <a:prstGeom prst="rect">
            <a:avLst/>
          </a:prstGeom>
          <a:noFill/>
        </p:spPr>
      </p:pic>
      <p:sp>
        <p:nvSpPr>
          <p:cNvPr id="394243" name="Rectangle 3"/>
          <p:cNvSpPr>
            <a:spLocks noGrp="1" noChangeArrowheads="1"/>
          </p:cNvSpPr>
          <p:nvPr>
            <p:ph type="title"/>
          </p:nvPr>
        </p:nvSpPr>
        <p:spPr/>
        <p:txBody>
          <a:bodyPr>
            <a:normAutofit fontScale="90000"/>
          </a:bodyPr>
          <a:lstStyle/>
          <a:p>
            <a:r>
              <a:rPr lang="en-US" dirty="0" smtClean="0">
                <a:solidFill>
                  <a:srgbClr val="000000"/>
                </a:solidFill>
              </a:rPr>
              <a:t>After 2nd iteration</a:t>
            </a: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40179746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6290" name="Picture 2" descr="3"/>
          <p:cNvPicPr>
            <a:picLocks noChangeAspect="1" noChangeArrowheads="1"/>
          </p:cNvPicPr>
          <p:nvPr/>
        </p:nvPicPr>
        <p:blipFill>
          <a:blip r:embed="rId3" cstate="print"/>
          <a:srcRect/>
          <a:stretch>
            <a:fillRect/>
          </a:stretch>
        </p:blipFill>
        <p:spPr bwMode="auto">
          <a:xfrm>
            <a:off x="3124200" y="457200"/>
            <a:ext cx="6029325" cy="6029325"/>
          </a:xfrm>
          <a:prstGeom prst="rect">
            <a:avLst/>
          </a:prstGeom>
          <a:noFill/>
        </p:spPr>
      </p:pic>
      <p:sp>
        <p:nvSpPr>
          <p:cNvPr id="396291" name="Rectangle 3"/>
          <p:cNvSpPr>
            <a:spLocks noGrp="1" noChangeArrowheads="1"/>
          </p:cNvSpPr>
          <p:nvPr>
            <p:ph type="title"/>
          </p:nvPr>
        </p:nvSpPr>
        <p:spPr/>
        <p:txBody>
          <a:bodyPr>
            <a:normAutofit fontScale="90000"/>
          </a:bodyPr>
          <a:lstStyle/>
          <a:p>
            <a:r>
              <a:rPr lang="en-US" dirty="0" smtClean="0">
                <a:solidFill>
                  <a:srgbClr val="000000"/>
                </a:solidFill>
              </a:rPr>
              <a:t>After 3rd iteration</a:t>
            </a: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9002145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8338" name="Picture 2" descr="4"/>
          <p:cNvPicPr>
            <a:picLocks noChangeAspect="1" noChangeArrowheads="1"/>
          </p:cNvPicPr>
          <p:nvPr/>
        </p:nvPicPr>
        <p:blipFill>
          <a:blip r:embed="rId3" cstate="print"/>
          <a:srcRect/>
          <a:stretch>
            <a:fillRect/>
          </a:stretch>
        </p:blipFill>
        <p:spPr bwMode="auto">
          <a:xfrm>
            <a:off x="3124200" y="457200"/>
            <a:ext cx="6019800" cy="6010275"/>
          </a:xfrm>
          <a:prstGeom prst="rect">
            <a:avLst/>
          </a:prstGeom>
          <a:noFill/>
        </p:spPr>
      </p:pic>
      <p:sp>
        <p:nvSpPr>
          <p:cNvPr id="398339" name="Rectangle 3"/>
          <p:cNvSpPr>
            <a:spLocks noGrp="1" noChangeArrowheads="1"/>
          </p:cNvSpPr>
          <p:nvPr>
            <p:ph type="title"/>
          </p:nvPr>
        </p:nvSpPr>
        <p:spPr/>
        <p:txBody>
          <a:bodyPr>
            <a:normAutofit fontScale="90000"/>
          </a:bodyPr>
          <a:lstStyle/>
          <a:p>
            <a:r>
              <a:rPr lang="en-US" dirty="0" smtClean="0">
                <a:solidFill>
                  <a:srgbClr val="000000"/>
                </a:solidFill>
              </a:rPr>
              <a:t>After 4th iteration</a:t>
            </a: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29695097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0386" name="Picture 2" descr="5"/>
          <p:cNvPicPr>
            <a:picLocks noChangeAspect="1" noChangeArrowheads="1"/>
          </p:cNvPicPr>
          <p:nvPr/>
        </p:nvPicPr>
        <p:blipFill>
          <a:blip r:embed="rId3" cstate="print"/>
          <a:srcRect/>
          <a:stretch>
            <a:fillRect/>
          </a:stretch>
        </p:blipFill>
        <p:spPr bwMode="auto">
          <a:xfrm>
            <a:off x="3124200" y="457200"/>
            <a:ext cx="6019800" cy="6000750"/>
          </a:xfrm>
          <a:prstGeom prst="rect">
            <a:avLst/>
          </a:prstGeom>
          <a:noFill/>
        </p:spPr>
      </p:pic>
      <p:sp>
        <p:nvSpPr>
          <p:cNvPr id="400387" name="Rectangle 3"/>
          <p:cNvSpPr>
            <a:spLocks noGrp="1" noChangeArrowheads="1"/>
          </p:cNvSpPr>
          <p:nvPr>
            <p:ph type="title"/>
          </p:nvPr>
        </p:nvSpPr>
        <p:spPr/>
        <p:txBody>
          <a:bodyPr>
            <a:normAutofit fontScale="90000"/>
          </a:bodyPr>
          <a:lstStyle/>
          <a:p>
            <a:r>
              <a:rPr lang="en-US" dirty="0" smtClean="0">
                <a:solidFill>
                  <a:srgbClr val="000000"/>
                </a:solidFill>
              </a:rPr>
              <a:t>After 5th iteration</a:t>
            </a: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30901790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2434" name="Picture 2" descr="6"/>
          <p:cNvPicPr>
            <a:picLocks noChangeAspect="1" noChangeArrowheads="1"/>
          </p:cNvPicPr>
          <p:nvPr/>
        </p:nvPicPr>
        <p:blipFill>
          <a:blip r:embed="rId3" cstate="print"/>
          <a:srcRect/>
          <a:stretch>
            <a:fillRect/>
          </a:stretch>
        </p:blipFill>
        <p:spPr bwMode="auto">
          <a:xfrm>
            <a:off x="3124200" y="457200"/>
            <a:ext cx="6019800" cy="6010275"/>
          </a:xfrm>
          <a:prstGeom prst="rect">
            <a:avLst/>
          </a:prstGeom>
          <a:noFill/>
        </p:spPr>
      </p:pic>
      <p:sp>
        <p:nvSpPr>
          <p:cNvPr id="402435" name="Rectangle 3"/>
          <p:cNvSpPr>
            <a:spLocks noGrp="1" noChangeArrowheads="1"/>
          </p:cNvSpPr>
          <p:nvPr>
            <p:ph type="title"/>
          </p:nvPr>
        </p:nvSpPr>
        <p:spPr/>
        <p:txBody>
          <a:bodyPr>
            <a:normAutofit fontScale="90000"/>
          </a:bodyPr>
          <a:lstStyle/>
          <a:p>
            <a:r>
              <a:rPr lang="en-US" dirty="0" smtClean="0">
                <a:solidFill>
                  <a:srgbClr val="000000"/>
                </a:solidFill>
              </a:rPr>
              <a:t>After 6th iteration</a:t>
            </a: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132454360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4482" name="Picture 2" descr="20"/>
          <p:cNvPicPr>
            <a:picLocks noChangeAspect="1" noChangeArrowheads="1"/>
          </p:cNvPicPr>
          <p:nvPr/>
        </p:nvPicPr>
        <p:blipFill>
          <a:blip r:embed="rId3" cstate="print"/>
          <a:srcRect/>
          <a:stretch>
            <a:fillRect/>
          </a:stretch>
        </p:blipFill>
        <p:spPr bwMode="auto">
          <a:xfrm>
            <a:off x="3124200" y="457200"/>
            <a:ext cx="6019800" cy="6019800"/>
          </a:xfrm>
          <a:prstGeom prst="rect">
            <a:avLst/>
          </a:prstGeom>
          <a:noFill/>
        </p:spPr>
      </p:pic>
      <p:sp>
        <p:nvSpPr>
          <p:cNvPr id="404483" name="Rectangle 3"/>
          <p:cNvSpPr>
            <a:spLocks noGrp="1" noChangeArrowheads="1"/>
          </p:cNvSpPr>
          <p:nvPr>
            <p:ph type="title"/>
          </p:nvPr>
        </p:nvSpPr>
        <p:spPr/>
        <p:txBody>
          <a:bodyPr>
            <a:normAutofit fontScale="90000"/>
          </a:bodyPr>
          <a:lstStyle/>
          <a:p>
            <a:r>
              <a:rPr lang="en-US" dirty="0" smtClean="0">
                <a:solidFill>
                  <a:srgbClr val="000000"/>
                </a:solidFill>
              </a:rPr>
              <a:t>After 20th iteration</a:t>
            </a: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364634727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t>
            </a:r>
            <a:r>
              <a:rPr lang="en-US" dirty="0" smtClean="0"/>
              <a:t>roperties of EM</a:t>
            </a:r>
            <a:endParaRPr lang="en-US" dirty="0"/>
          </a:p>
        </p:txBody>
      </p:sp>
      <p:sp>
        <p:nvSpPr>
          <p:cNvPr id="3" name="Content Placeholder 2"/>
          <p:cNvSpPr>
            <a:spLocks noGrp="1"/>
          </p:cNvSpPr>
          <p:nvPr>
            <p:ph idx="1"/>
          </p:nvPr>
        </p:nvSpPr>
        <p:spPr/>
        <p:txBody>
          <a:bodyPr/>
          <a:lstStyle/>
          <a:p>
            <a:r>
              <a:rPr lang="en-US" dirty="0" smtClean="0"/>
              <a:t>EM converges to a local minima</a:t>
            </a:r>
          </a:p>
          <a:p>
            <a:pPr lvl="1"/>
            <a:r>
              <a:rPr lang="en-US" dirty="0" smtClean="0"/>
              <a:t>This is because each </a:t>
            </a:r>
            <a:r>
              <a:rPr lang="en-US" dirty="0"/>
              <a:t>iteration improves the </a:t>
            </a:r>
            <a:r>
              <a:rPr lang="en-US" dirty="0" smtClean="0"/>
              <a:t>log-likelihood</a:t>
            </a:r>
          </a:p>
          <a:p>
            <a:pPr lvl="1"/>
            <a:r>
              <a:rPr lang="en-US" dirty="0" smtClean="0"/>
              <a:t>Proof same as K-means</a:t>
            </a:r>
          </a:p>
          <a:p>
            <a:pPr lvl="2"/>
            <a:r>
              <a:rPr lang="en-US" dirty="0" smtClean="0"/>
              <a:t>E-step can never decrease likelihood</a:t>
            </a:r>
          </a:p>
          <a:p>
            <a:pPr lvl="2"/>
            <a:r>
              <a:rPr lang="en-US" dirty="0" smtClean="0"/>
              <a:t>M-step can never decrease likelihood</a:t>
            </a:r>
          </a:p>
          <a:p>
            <a:r>
              <a:rPr lang="en-US" dirty="0" smtClean="0"/>
              <a:t>If we make hard assignments instead of soft ones. Algorithm is equivalent to K-means!</a:t>
            </a:r>
            <a:endParaRPr lang="en-US" dirty="0"/>
          </a:p>
          <a:p>
            <a:endParaRPr lang="en-US" dirty="0"/>
          </a:p>
        </p:txBody>
      </p:sp>
    </p:spTree>
    <p:extLst>
      <p:ext uri="{BB962C8B-B14F-4D97-AF65-F5344CB8AC3E}">
        <p14:creationId xmlns:p14="http://schemas.microsoft.com/office/powerpoint/2010/main" val="403938510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fontScale="90000"/>
          </a:bodyPr>
          <a:lstStyle/>
          <a:p>
            <a:r>
              <a:rPr lang="en-US" dirty="0">
                <a:solidFill>
                  <a:srgbClr val="000000"/>
                </a:solidFill>
              </a:rPr>
              <a:t>Clustering</a:t>
            </a:r>
          </a:p>
        </p:txBody>
      </p:sp>
      <p:sp>
        <p:nvSpPr>
          <p:cNvPr id="50179" name="Rectangle 3"/>
          <p:cNvSpPr>
            <a:spLocks noGrp="1" noChangeArrowheads="1"/>
          </p:cNvSpPr>
          <p:nvPr>
            <p:ph idx="1"/>
          </p:nvPr>
        </p:nvSpPr>
        <p:spPr>
          <a:xfrm>
            <a:off x="330127" y="1500187"/>
            <a:ext cx="4851473" cy="4711527"/>
          </a:xfrm>
        </p:spPr>
        <p:txBody>
          <a:bodyPr>
            <a:noAutofit/>
          </a:bodyPr>
          <a:lstStyle/>
          <a:p>
            <a:pPr marL="0" indent="0">
              <a:buNone/>
            </a:pPr>
            <a:r>
              <a:rPr lang="en-US" dirty="0">
                <a:solidFill>
                  <a:srgbClr val="0000FF"/>
                </a:solidFill>
                <a:latin typeface="Arial" charset="0"/>
              </a:rPr>
              <a:t>Clustering systems:</a:t>
            </a:r>
          </a:p>
          <a:p>
            <a:pPr lvl="1"/>
            <a:r>
              <a:rPr lang="en-US" sz="2400" dirty="0">
                <a:solidFill>
                  <a:srgbClr val="CC0000"/>
                </a:solidFill>
                <a:latin typeface="Arial" charset="0"/>
              </a:rPr>
              <a:t>Unsupervised learning</a:t>
            </a:r>
          </a:p>
          <a:p>
            <a:pPr lvl="1"/>
            <a:r>
              <a:rPr lang="en-US" sz="2400" dirty="0" smtClean="0">
                <a:latin typeface="Arial" charset="0"/>
              </a:rPr>
              <a:t>Requires data, but no labels</a:t>
            </a:r>
          </a:p>
          <a:p>
            <a:pPr lvl="1"/>
            <a:r>
              <a:rPr lang="en-US" sz="2400" dirty="0" smtClean="0">
                <a:solidFill>
                  <a:srgbClr val="CC0000"/>
                </a:solidFill>
                <a:latin typeface="Arial" charset="0"/>
              </a:rPr>
              <a:t>Detect </a:t>
            </a:r>
            <a:r>
              <a:rPr lang="en-US" sz="2400" dirty="0">
                <a:solidFill>
                  <a:srgbClr val="CC0000"/>
                </a:solidFill>
                <a:latin typeface="Arial" charset="0"/>
              </a:rPr>
              <a:t>patterns</a:t>
            </a:r>
            <a:r>
              <a:rPr lang="en-US" sz="2400" dirty="0">
                <a:latin typeface="Arial" charset="0"/>
              </a:rPr>
              <a:t> </a:t>
            </a:r>
            <a:r>
              <a:rPr lang="en-US" sz="2400" dirty="0" smtClean="0">
                <a:latin typeface="Arial" charset="0"/>
              </a:rPr>
              <a:t>e.g. in</a:t>
            </a:r>
            <a:endParaRPr lang="en-US" sz="2400" dirty="0">
              <a:latin typeface="Arial" charset="0"/>
            </a:endParaRPr>
          </a:p>
          <a:p>
            <a:pPr lvl="2"/>
            <a:r>
              <a:rPr lang="en-US" sz="2000" dirty="0" smtClean="0">
                <a:latin typeface="Arial" charset="0"/>
              </a:rPr>
              <a:t>Group </a:t>
            </a:r>
            <a:r>
              <a:rPr lang="en-US" sz="2000" dirty="0">
                <a:latin typeface="Arial" charset="0"/>
              </a:rPr>
              <a:t>emails or search results</a:t>
            </a:r>
          </a:p>
          <a:p>
            <a:pPr lvl="2"/>
            <a:r>
              <a:rPr lang="en-US" sz="2000" dirty="0" smtClean="0">
                <a:latin typeface="Arial" charset="0"/>
              </a:rPr>
              <a:t>Customer shopping patterns</a:t>
            </a:r>
            <a:endParaRPr lang="en-US" sz="2000" dirty="0">
              <a:latin typeface="Arial" charset="0"/>
            </a:endParaRPr>
          </a:p>
          <a:p>
            <a:pPr lvl="2"/>
            <a:r>
              <a:rPr lang="en-US" sz="2000" dirty="0" smtClean="0">
                <a:latin typeface="Arial" charset="0"/>
              </a:rPr>
              <a:t>Program executions         (intrusion detection)</a:t>
            </a:r>
            <a:endParaRPr lang="en-US" sz="2000" dirty="0">
              <a:latin typeface="Arial" charset="0"/>
            </a:endParaRPr>
          </a:p>
          <a:p>
            <a:pPr lvl="1"/>
            <a:r>
              <a:rPr lang="en-US" sz="2400" dirty="0">
                <a:latin typeface="Arial" charset="0"/>
              </a:rPr>
              <a:t>Useful when </a:t>
            </a:r>
            <a:r>
              <a:rPr lang="en-US" sz="2400" dirty="0" smtClean="0">
                <a:latin typeface="Arial" charset="0"/>
              </a:rPr>
              <a:t>don’t </a:t>
            </a:r>
            <a:r>
              <a:rPr lang="en-US" sz="2400" dirty="0">
                <a:latin typeface="Arial" charset="0"/>
              </a:rPr>
              <a:t>know what </a:t>
            </a:r>
            <a:r>
              <a:rPr lang="en-US" sz="2400" dirty="0" smtClean="0">
                <a:latin typeface="Arial" charset="0"/>
              </a:rPr>
              <a:t>you’re </a:t>
            </a:r>
            <a:r>
              <a:rPr lang="en-US" sz="2400" dirty="0">
                <a:latin typeface="Arial" charset="0"/>
              </a:rPr>
              <a:t>looking for</a:t>
            </a:r>
          </a:p>
          <a:p>
            <a:pPr lvl="1"/>
            <a:r>
              <a:rPr lang="en-US" sz="2400" dirty="0" smtClean="0">
                <a:latin typeface="Arial" charset="0"/>
              </a:rPr>
              <a:t>But: often </a:t>
            </a:r>
            <a:r>
              <a:rPr lang="en-US" sz="2400" dirty="0">
                <a:latin typeface="Arial" charset="0"/>
              </a:rPr>
              <a:t>get gibberish</a:t>
            </a:r>
          </a:p>
        </p:txBody>
      </p:sp>
      <p:pic>
        <p:nvPicPr>
          <p:cNvPr id="50180" name="Picture 4" descr="kid_with_headphone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81600" y="1447800"/>
            <a:ext cx="3660775"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25405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normAutofit fontScale="90000"/>
          </a:bodyPr>
          <a:lstStyle/>
          <a:p>
            <a:r>
              <a:rPr lang="en-US" dirty="0" smtClean="0"/>
              <a:t>What you should know</a:t>
            </a:r>
          </a:p>
        </p:txBody>
      </p:sp>
      <p:sp>
        <p:nvSpPr>
          <p:cNvPr id="445443" name="Rectangle 3"/>
          <p:cNvSpPr>
            <a:spLocks noGrp="1" noChangeArrowheads="1"/>
          </p:cNvSpPr>
          <p:nvPr>
            <p:ph idx="1"/>
          </p:nvPr>
        </p:nvSpPr>
        <p:spPr/>
        <p:txBody>
          <a:bodyPr/>
          <a:lstStyle/>
          <a:p>
            <a:pPr>
              <a:spcBef>
                <a:spcPct val="30000"/>
              </a:spcBef>
            </a:pPr>
            <a:r>
              <a:rPr lang="en-US" sz="2400" dirty="0" smtClean="0">
                <a:solidFill>
                  <a:srgbClr val="000090"/>
                </a:solidFill>
              </a:rPr>
              <a:t>K-means for clustering:</a:t>
            </a:r>
          </a:p>
          <a:p>
            <a:pPr lvl="1">
              <a:spcBef>
                <a:spcPct val="30000"/>
              </a:spcBef>
            </a:pPr>
            <a:r>
              <a:rPr lang="en-US" sz="2000" dirty="0" smtClean="0"/>
              <a:t>algorithm</a:t>
            </a:r>
          </a:p>
          <a:p>
            <a:pPr lvl="1">
              <a:spcBef>
                <a:spcPct val="30000"/>
              </a:spcBef>
            </a:pPr>
            <a:r>
              <a:rPr lang="en-US" sz="2000" dirty="0" smtClean="0"/>
              <a:t>converges because it’s coordinate ascent</a:t>
            </a:r>
          </a:p>
          <a:p>
            <a:pPr>
              <a:spcBef>
                <a:spcPct val="30000"/>
              </a:spcBef>
            </a:pPr>
            <a:r>
              <a:rPr lang="en-US" sz="2400" dirty="0" smtClean="0">
                <a:solidFill>
                  <a:srgbClr val="000090"/>
                </a:solidFill>
              </a:rPr>
              <a:t>Know what agglomerative clustering is</a:t>
            </a:r>
          </a:p>
          <a:p>
            <a:pPr>
              <a:spcBef>
                <a:spcPct val="30000"/>
              </a:spcBef>
            </a:pPr>
            <a:r>
              <a:rPr lang="en-US" sz="2400" dirty="0" smtClean="0">
                <a:solidFill>
                  <a:srgbClr val="000090"/>
                </a:solidFill>
              </a:rPr>
              <a:t>EM for mixture of Gaussians:</a:t>
            </a:r>
          </a:p>
          <a:p>
            <a:pPr>
              <a:spcBef>
                <a:spcPct val="30000"/>
              </a:spcBef>
            </a:pPr>
            <a:r>
              <a:rPr lang="en-US" sz="2400" dirty="0" smtClean="0">
                <a:solidFill>
                  <a:srgbClr val="000090"/>
                </a:solidFill>
              </a:rPr>
              <a:t>Remember, E.M. can get stuck in local minima, 	</a:t>
            </a:r>
          </a:p>
          <a:p>
            <a:pPr lvl="1">
              <a:spcBef>
                <a:spcPct val="30000"/>
              </a:spcBef>
            </a:pPr>
            <a:r>
              <a:rPr lang="en-US" sz="2000" dirty="0" smtClean="0"/>
              <a:t>And empirically it </a:t>
            </a:r>
            <a:r>
              <a:rPr lang="en-US" sz="2000" b="1" i="1" dirty="0" smtClean="0"/>
              <a:t>DOES!</a:t>
            </a:r>
          </a:p>
        </p:txBody>
      </p:sp>
    </p:spTree>
    <p:extLst>
      <p:ext uri="{BB962C8B-B14F-4D97-AF65-F5344CB8AC3E}">
        <p14:creationId xmlns:p14="http://schemas.microsoft.com/office/powerpoint/2010/main" val="30254869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Example</a:t>
            </a:r>
            <a:endParaRPr lang="en-US" dirty="0"/>
          </a:p>
        </p:txBody>
      </p:sp>
      <p:pic>
        <p:nvPicPr>
          <p:cNvPr id="7" name="Content Placeholder 6"/>
          <p:cNvPicPr>
            <a:picLocks noGrp="1" noChangeAspect="1"/>
          </p:cNvPicPr>
          <p:nvPr>
            <p:ph idx="1"/>
          </p:nvPr>
        </p:nvPicPr>
        <p:blipFill>
          <a:blip r:embed="rId2"/>
          <a:srcRect l="264" r="264"/>
          <a:stretch>
            <a:fillRect/>
          </a:stretch>
        </p:blipFill>
        <p:spPr/>
      </p:pic>
    </p:spTree>
    <p:extLst>
      <p:ext uri="{BB962C8B-B14F-4D97-AF65-F5344CB8AC3E}">
        <p14:creationId xmlns:p14="http://schemas.microsoft.com/office/powerpoint/2010/main" val="3288658163"/>
      </p:ext>
    </p:extLst>
  </p:cSld>
  <p:clrMapOvr>
    <a:masterClrMapping/>
  </p:clrMapOvr>
  <p:transition xmlns:p14="http://schemas.microsoft.com/office/powerpoint/2010/mai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Example</a:t>
            </a:r>
            <a:endParaRPr lang="en-US" dirty="0"/>
          </a:p>
        </p:txBody>
      </p:sp>
      <p:pic>
        <p:nvPicPr>
          <p:cNvPr id="4" name="Picture 3"/>
          <p:cNvPicPr>
            <a:picLocks noChangeAspect="1"/>
          </p:cNvPicPr>
          <p:nvPr/>
        </p:nvPicPr>
        <p:blipFill>
          <a:blip r:embed="rId2"/>
          <a:stretch>
            <a:fillRect/>
          </a:stretch>
        </p:blipFill>
        <p:spPr>
          <a:xfrm>
            <a:off x="309829" y="1382889"/>
            <a:ext cx="8640311" cy="4727222"/>
          </a:xfrm>
          <a:prstGeom prst="rect">
            <a:avLst/>
          </a:prstGeom>
        </p:spPr>
      </p:pic>
    </p:spTree>
    <p:extLst>
      <p:ext uri="{BB962C8B-B14F-4D97-AF65-F5344CB8AC3E}">
        <p14:creationId xmlns:p14="http://schemas.microsoft.com/office/powerpoint/2010/main" val="426055003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Example</a:t>
            </a:r>
            <a:endParaRPr lang="en-US" dirty="0"/>
          </a:p>
        </p:txBody>
      </p:sp>
      <p:pic>
        <p:nvPicPr>
          <p:cNvPr id="4" name="Picture 3"/>
          <p:cNvPicPr>
            <a:picLocks noChangeAspect="1"/>
          </p:cNvPicPr>
          <p:nvPr/>
        </p:nvPicPr>
        <p:blipFill>
          <a:blip r:embed="rId2"/>
          <a:stretch>
            <a:fillRect/>
          </a:stretch>
        </p:blipFill>
        <p:spPr>
          <a:xfrm>
            <a:off x="381000" y="1092200"/>
            <a:ext cx="8382000" cy="4660900"/>
          </a:xfrm>
          <a:prstGeom prst="rect">
            <a:avLst/>
          </a:prstGeom>
        </p:spPr>
      </p:pic>
    </p:spTree>
    <p:extLst>
      <p:ext uri="{BB962C8B-B14F-4D97-AF65-F5344CB8AC3E}">
        <p14:creationId xmlns:p14="http://schemas.microsoft.com/office/powerpoint/2010/main" val="4956654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Example</a:t>
            </a:r>
            <a:endParaRPr lang="en-US" dirty="0"/>
          </a:p>
        </p:txBody>
      </p:sp>
      <p:pic>
        <p:nvPicPr>
          <p:cNvPr id="4" name="Picture 3"/>
          <p:cNvPicPr>
            <a:picLocks noChangeAspect="1"/>
          </p:cNvPicPr>
          <p:nvPr/>
        </p:nvPicPr>
        <p:blipFill>
          <a:blip r:embed="rId2"/>
          <a:stretch>
            <a:fillRect/>
          </a:stretch>
        </p:blipFill>
        <p:spPr>
          <a:xfrm>
            <a:off x="317500" y="1333500"/>
            <a:ext cx="8509000" cy="4178300"/>
          </a:xfrm>
          <a:prstGeom prst="rect">
            <a:avLst/>
          </a:prstGeom>
        </p:spPr>
      </p:pic>
    </p:spTree>
    <p:extLst>
      <p:ext uri="{BB962C8B-B14F-4D97-AF65-F5344CB8AC3E}">
        <p14:creationId xmlns:p14="http://schemas.microsoft.com/office/powerpoint/2010/main" val="27062939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a:t>
            </a:r>
            <a:r>
              <a:rPr lang="en-US" dirty="0"/>
              <a:t>T</a:t>
            </a:r>
            <a:r>
              <a:rPr lang="en-US" dirty="0" smtClean="0"/>
              <a:t>he Intuition</a:t>
            </a:r>
            <a:endParaRPr lang="en-US" dirty="0"/>
          </a:p>
        </p:txBody>
      </p:sp>
      <p:pic>
        <p:nvPicPr>
          <p:cNvPr id="4" name="Picture 3"/>
          <p:cNvPicPr>
            <a:picLocks noChangeAspect="1"/>
          </p:cNvPicPr>
          <p:nvPr/>
        </p:nvPicPr>
        <p:blipFill>
          <a:blip r:embed="rId3"/>
          <a:stretch>
            <a:fillRect/>
          </a:stretch>
        </p:blipFill>
        <p:spPr>
          <a:xfrm>
            <a:off x="603956" y="1419578"/>
            <a:ext cx="7556500" cy="4978400"/>
          </a:xfrm>
          <a:prstGeom prst="rect">
            <a:avLst/>
          </a:prstGeom>
        </p:spPr>
      </p:pic>
    </p:spTree>
    <p:extLst>
      <p:ext uri="{BB962C8B-B14F-4D97-AF65-F5344CB8AC3E}">
        <p14:creationId xmlns:p14="http://schemas.microsoft.com/office/powerpoint/2010/main" val="5439551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The Math</a:t>
            </a:r>
            <a:endParaRPr lang="en-US" dirty="0"/>
          </a:p>
        </p:txBody>
      </p:sp>
      <p:pic>
        <p:nvPicPr>
          <p:cNvPr id="4" name="Picture 3"/>
          <p:cNvPicPr>
            <a:picLocks noChangeAspect="1"/>
          </p:cNvPicPr>
          <p:nvPr/>
        </p:nvPicPr>
        <p:blipFill>
          <a:blip r:embed="rId2"/>
          <a:stretch>
            <a:fillRect/>
          </a:stretch>
        </p:blipFill>
        <p:spPr>
          <a:xfrm>
            <a:off x="232834" y="1334911"/>
            <a:ext cx="8826500" cy="4965700"/>
          </a:xfrm>
          <a:prstGeom prst="rect">
            <a:avLst/>
          </a:prstGeom>
        </p:spPr>
      </p:pic>
    </p:spTree>
    <p:extLst>
      <p:ext uri="{BB962C8B-B14F-4D97-AF65-F5344CB8AC3E}">
        <p14:creationId xmlns:p14="http://schemas.microsoft.com/office/powerpoint/2010/main" val="20071496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The Math</a:t>
            </a:r>
            <a:endParaRPr lang="en-US" dirty="0"/>
          </a:p>
        </p:txBody>
      </p:sp>
      <p:pic>
        <p:nvPicPr>
          <p:cNvPr id="4" name="Picture 3"/>
          <p:cNvPicPr>
            <a:picLocks noChangeAspect="1"/>
          </p:cNvPicPr>
          <p:nvPr/>
        </p:nvPicPr>
        <p:blipFill>
          <a:blip r:embed="rId2"/>
          <a:stretch>
            <a:fillRect/>
          </a:stretch>
        </p:blipFill>
        <p:spPr>
          <a:xfrm>
            <a:off x="241300" y="1231900"/>
            <a:ext cx="8648700" cy="4381500"/>
          </a:xfrm>
          <a:prstGeom prst="rect">
            <a:avLst/>
          </a:prstGeom>
        </p:spPr>
      </p:pic>
    </p:spTree>
    <p:extLst>
      <p:ext uri="{BB962C8B-B14F-4D97-AF65-F5344CB8AC3E}">
        <p14:creationId xmlns:p14="http://schemas.microsoft.com/office/powerpoint/2010/main" val="1164855231"/>
      </p:ext>
    </p:extLst>
  </p:cSld>
  <p:clrMapOvr>
    <a:masterClrMapping/>
  </p:clrMapOvr>
  <p:transition xmlns:p14="http://schemas.microsoft.com/office/powerpoint/2010/mai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Computing the Expectation</a:t>
            </a:r>
            <a:endParaRPr lang="en-US" dirty="0"/>
          </a:p>
        </p:txBody>
      </p:sp>
      <p:pic>
        <p:nvPicPr>
          <p:cNvPr id="4" name="Picture 3"/>
          <p:cNvPicPr>
            <a:picLocks noChangeAspect="1"/>
          </p:cNvPicPr>
          <p:nvPr/>
        </p:nvPicPr>
        <p:blipFill>
          <a:blip r:embed="rId2"/>
          <a:stretch>
            <a:fillRect/>
          </a:stretch>
        </p:blipFill>
        <p:spPr>
          <a:xfrm>
            <a:off x="330126" y="1571978"/>
            <a:ext cx="8077200" cy="4660900"/>
          </a:xfrm>
          <a:prstGeom prst="rect">
            <a:avLst/>
          </a:prstGeom>
        </p:spPr>
      </p:pic>
    </p:spTree>
    <p:extLst>
      <p:ext uri="{BB962C8B-B14F-4D97-AF65-F5344CB8AC3E}">
        <p14:creationId xmlns:p14="http://schemas.microsoft.com/office/powerpoint/2010/main" val="3413891874"/>
      </p:ext>
    </p:extLst>
  </p:cSld>
  <p:clrMapOvr>
    <a:masterClrMapping/>
  </p:clrMapOvr>
  <p:transition xmlns:p14="http://schemas.microsoft.com/office/powerpoint/2010/mai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Expectation Step</a:t>
            </a:r>
            <a:endParaRPr lang="en-US" dirty="0"/>
          </a:p>
        </p:txBody>
      </p:sp>
      <p:pic>
        <p:nvPicPr>
          <p:cNvPr id="4" name="Picture 3"/>
          <p:cNvPicPr>
            <a:picLocks noChangeAspect="1"/>
          </p:cNvPicPr>
          <p:nvPr/>
        </p:nvPicPr>
        <p:blipFill>
          <a:blip r:embed="rId2"/>
          <a:stretch>
            <a:fillRect/>
          </a:stretch>
        </p:blipFill>
        <p:spPr>
          <a:xfrm>
            <a:off x="283096" y="1425222"/>
            <a:ext cx="8610600" cy="4572000"/>
          </a:xfrm>
          <a:prstGeom prst="rect">
            <a:avLst/>
          </a:prstGeom>
        </p:spPr>
      </p:pic>
    </p:spTree>
    <p:extLst>
      <p:ext uri="{BB962C8B-B14F-4D97-AF65-F5344CB8AC3E}">
        <p14:creationId xmlns:p14="http://schemas.microsoft.com/office/powerpoint/2010/main" val="1887938312"/>
      </p:ext>
    </p:extLst>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fontScale="90000"/>
          </a:bodyPr>
          <a:lstStyle/>
          <a:p>
            <a:r>
              <a:rPr lang="en-US" dirty="0">
                <a:solidFill>
                  <a:srgbClr val="000000"/>
                </a:solidFill>
              </a:rPr>
              <a:t>Clustering</a:t>
            </a:r>
          </a:p>
        </p:txBody>
      </p:sp>
      <p:sp>
        <p:nvSpPr>
          <p:cNvPr id="51203" name="Rectangle 3"/>
          <p:cNvSpPr>
            <a:spLocks noGrp="1" noChangeArrowheads="1"/>
          </p:cNvSpPr>
          <p:nvPr>
            <p:ph idx="1"/>
          </p:nvPr>
        </p:nvSpPr>
        <p:spPr/>
        <p:txBody>
          <a:bodyPr/>
          <a:lstStyle/>
          <a:p>
            <a:pPr>
              <a:lnSpc>
                <a:spcPct val="80000"/>
              </a:lnSpc>
            </a:pPr>
            <a:r>
              <a:rPr lang="en-US" sz="2400" dirty="0">
                <a:solidFill>
                  <a:srgbClr val="000090"/>
                </a:solidFill>
                <a:latin typeface="Arial" charset="0"/>
              </a:rPr>
              <a:t>Basic idea: </a:t>
            </a:r>
            <a:r>
              <a:rPr lang="en-US" sz="2400" dirty="0">
                <a:latin typeface="Arial" charset="0"/>
              </a:rPr>
              <a:t>group together similar instances</a:t>
            </a:r>
          </a:p>
          <a:p>
            <a:pPr>
              <a:lnSpc>
                <a:spcPct val="80000"/>
              </a:lnSpc>
            </a:pPr>
            <a:r>
              <a:rPr lang="en-US" sz="2400" dirty="0">
                <a:solidFill>
                  <a:srgbClr val="000090"/>
                </a:solidFill>
                <a:latin typeface="Arial" charset="0"/>
              </a:rPr>
              <a:t>Example: </a:t>
            </a:r>
            <a:r>
              <a:rPr lang="en-US" sz="2400" dirty="0">
                <a:latin typeface="Arial" charset="0"/>
              </a:rPr>
              <a:t>2D point patterns</a:t>
            </a:r>
          </a:p>
          <a:p>
            <a:pPr>
              <a:lnSpc>
                <a:spcPct val="80000"/>
              </a:lnSpc>
            </a:pPr>
            <a:endParaRPr lang="en-US" sz="2400" dirty="0">
              <a:latin typeface="Arial" charset="0"/>
            </a:endParaRPr>
          </a:p>
          <a:p>
            <a:pPr>
              <a:lnSpc>
                <a:spcPct val="80000"/>
              </a:lnSpc>
            </a:pPr>
            <a:endParaRPr lang="en-US" sz="2400" dirty="0">
              <a:latin typeface="Arial" charset="0"/>
            </a:endParaRPr>
          </a:p>
          <a:p>
            <a:pPr>
              <a:lnSpc>
                <a:spcPct val="80000"/>
              </a:lnSpc>
            </a:pPr>
            <a:endParaRPr lang="en-US" sz="2400" dirty="0">
              <a:latin typeface="Arial" charset="0"/>
            </a:endParaRPr>
          </a:p>
          <a:p>
            <a:pPr>
              <a:lnSpc>
                <a:spcPct val="80000"/>
              </a:lnSpc>
            </a:pPr>
            <a:endParaRPr lang="en-US" sz="2400" dirty="0">
              <a:latin typeface="Arial" charset="0"/>
            </a:endParaRPr>
          </a:p>
          <a:p>
            <a:pPr>
              <a:lnSpc>
                <a:spcPct val="80000"/>
              </a:lnSpc>
            </a:pPr>
            <a:endParaRPr lang="en-US" sz="2400" dirty="0">
              <a:latin typeface="Arial" charset="0"/>
            </a:endParaRPr>
          </a:p>
          <a:p>
            <a:pPr>
              <a:lnSpc>
                <a:spcPct val="80000"/>
              </a:lnSpc>
            </a:pPr>
            <a:endParaRPr lang="en-US" sz="2400" dirty="0">
              <a:latin typeface="Arial" charset="0"/>
            </a:endParaRPr>
          </a:p>
          <a:p>
            <a:pPr>
              <a:lnSpc>
                <a:spcPct val="80000"/>
              </a:lnSpc>
            </a:pPr>
            <a:endParaRPr lang="en-US" sz="2400" dirty="0">
              <a:latin typeface="Arial" charset="0"/>
            </a:endParaRPr>
          </a:p>
          <a:p>
            <a:pPr>
              <a:lnSpc>
                <a:spcPct val="80000"/>
              </a:lnSpc>
            </a:pPr>
            <a:r>
              <a:rPr lang="en-US" sz="2400" dirty="0">
                <a:solidFill>
                  <a:srgbClr val="000090"/>
                </a:solidFill>
                <a:latin typeface="Arial" charset="0"/>
              </a:rPr>
              <a:t>What could </a:t>
            </a:r>
            <a:r>
              <a:rPr lang="ja-JP" altLang="en-US" sz="2400" dirty="0">
                <a:solidFill>
                  <a:srgbClr val="000090"/>
                </a:solidFill>
                <a:latin typeface="Arial" charset="0"/>
              </a:rPr>
              <a:t>“</a:t>
            </a:r>
            <a:r>
              <a:rPr lang="en-US" sz="2400" dirty="0">
                <a:solidFill>
                  <a:srgbClr val="000090"/>
                </a:solidFill>
                <a:latin typeface="Arial" charset="0"/>
              </a:rPr>
              <a:t>similar</a:t>
            </a:r>
            <a:r>
              <a:rPr lang="ja-JP" altLang="en-US" sz="2400" dirty="0">
                <a:solidFill>
                  <a:srgbClr val="000090"/>
                </a:solidFill>
                <a:latin typeface="Arial" charset="0"/>
              </a:rPr>
              <a:t>”</a:t>
            </a:r>
            <a:r>
              <a:rPr lang="en-US" sz="2400" dirty="0">
                <a:solidFill>
                  <a:srgbClr val="000090"/>
                </a:solidFill>
                <a:latin typeface="Arial" charset="0"/>
              </a:rPr>
              <a:t> mean?</a:t>
            </a:r>
          </a:p>
          <a:p>
            <a:pPr lvl="1">
              <a:lnSpc>
                <a:spcPct val="80000"/>
              </a:lnSpc>
            </a:pPr>
            <a:r>
              <a:rPr lang="en-US" sz="2000" dirty="0">
                <a:latin typeface="Arial" charset="0"/>
              </a:rPr>
              <a:t>One option: small (squared) Euclidean distance</a:t>
            </a:r>
          </a:p>
        </p:txBody>
      </p:sp>
      <p:pic>
        <p:nvPicPr>
          <p:cNvPr id="51204" name="Picture 4" descr="txp_fig"/>
          <p:cNvPicPr>
            <a:picLocks noChangeAspect="1" noChangeArrowheads="1"/>
          </p:cNvPicPr>
          <p:nvPr>
            <p:custDataLst>
              <p:tags r:id="rId1"/>
            </p:custDataLst>
          </p:nvPr>
        </p:nvPicPr>
        <p:blipFill>
          <a:blip r:embed="rId4" cstate="screen">
            <a:extLst>
              <a:ext uri="{28A0092B-C50C-407E-A947-70E740481C1C}">
                <a14:useLocalDpi xmlns:a14="http://schemas.microsoft.com/office/drawing/2010/main"/>
              </a:ext>
            </a:extLst>
          </a:blip>
          <a:srcRect/>
          <a:stretch>
            <a:fillRect/>
          </a:stretch>
        </p:blipFill>
        <p:spPr bwMode="auto">
          <a:xfrm>
            <a:off x="1447800" y="5638800"/>
            <a:ext cx="6807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Oval 5"/>
          <p:cNvSpPr>
            <a:spLocks noChangeArrowheads="1"/>
          </p:cNvSpPr>
          <p:nvPr/>
        </p:nvSpPr>
        <p:spPr bwMode="auto">
          <a:xfrm>
            <a:off x="1371600" y="2895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06" name="Oval 6"/>
          <p:cNvSpPr>
            <a:spLocks noChangeArrowheads="1"/>
          </p:cNvSpPr>
          <p:nvPr/>
        </p:nvSpPr>
        <p:spPr bwMode="auto">
          <a:xfrm>
            <a:off x="1371600" y="3276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07" name="Oval 7"/>
          <p:cNvSpPr>
            <a:spLocks noChangeArrowheads="1"/>
          </p:cNvSpPr>
          <p:nvPr/>
        </p:nvSpPr>
        <p:spPr bwMode="auto">
          <a:xfrm>
            <a:off x="1676400" y="2971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08" name="Oval 8"/>
          <p:cNvSpPr>
            <a:spLocks noChangeArrowheads="1"/>
          </p:cNvSpPr>
          <p:nvPr/>
        </p:nvSpPr>
        <p:spPr bwMode="auto">
          <a:xfrm>
            <a:off x="2590800" y="3810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09" name="Oval 9"/>
          <p:cNvSpPr>
            <a:spLocks noChangeArrowheads="1"/>
          </p:cNvSpPr>
          <p:nvPr/>
        </p:nvSpPr>
        <p:spPr bwMode="auto">
          <a:xfrm>
            <a:off x="2438400" y="4038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0" name="Oval 10"/>
          <p:cNvSpPr>
            <a:spLocks noChangeArrowheads="1"/>
          </p:cNvSpPr>
          <p:nvPr/>
        </p:nvSpPr>
        <p:spPr bwMode="auto">
          <a:xfrm>
            <a:off x="2971800" y="4038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1" name="Oval 11"/>
          <p:cNvSpPr>
            <a:spLocks noChangeArrowheads="1"/>
          </p:cNvSpPr>
          <p:nvPr/>
        </p:nvSpPr>
        <p:spPr bwMode="auto">
          <a:xfrm>
            <a:off x="5029200" y="2971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2" name="Oval 12"/>
          <p:cNvSpPr>
            <a:spLocks noChangeArrowheads="1"/>
          </p:cNvSpPr>
          <p:nvPr/>
        </p:nvSpPr>
        <p:spPr bwMode="auto">
          <a:xfrm>
            <a:off x="5257800" y="2971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3" name="Oval 13"/>
          <p:cNvSpPr>
            <a:spLocks noChangeArrowheads="1"/>
          </p:cNvSpPr>
          <p:nvPr/>
        </p:nvSpPr>
        <p:spPr bwMode="auto">
          <a:xfrm>
            <a:off x="5562600" y="2895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4" name="Oval 14"/>
          <p:cNvSpPr>
            <a:spLocks noChangeArrowheads="1"/>
          </p:cNvSpPr>
          <p:nvPr/>
        </p:nvSpPr>
        <p:spPr bwMode="auto">
          <a:xfrm>
            <a:off x="5867400" y="2971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5" name="Oval 15"/>
          <p:cNvSpPr>
            <a:spLocks noChangeArrowheads="1"/>
          </p:cNvSpPr>
          <p:nvPr/>
        </p:nvSpPr>
        <p:spPr bwMode="auto">
          <a:xfrm>
            <a:off x="6172200" y="2971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6" name="Oval 16"/>
          <p:cNvSpPr>
            <a:spLocks noChangeArrowheads="1"/>
          </p:cNvSpPr>
          <p:nvPr/>
        </p:nvSpPr>
        <p:spPr bwMode="auto">
          <a:xfrm>
            <a:off x="6477000" y="2895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7" name="Oval 17"/>
          <p:cNvSpPr>
            <a:spLocks noChangeArrowheads="1"/>
          </p:cNvSpPr>
          <p:nvPr/>
        </p:nvSpPr>
        <p:spPr bwMode="auto">
          <a:xfrm>
            <a:off x="6705600" y="2971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8" name="Oval 18"/>
          <p:cNvSpPr>
            <a:spLocks noChangeArrowheads="1"/>
          </p:cNvSpPr>
          <p:nvPr/>
        </p:nvSpPr>
        <p:spPr bwMode="auto">
          <a:xfrm>
            <a:off x="7010400" y="3048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19" name="Oval 19"/>
          <p:cNvSpPr>
            <a:spLocks noChangeArrowheads="1"/>
          </p:cNvSpPr>
          <p:nvPr/>
        </p:nvSpPr>
        <p:spPr bwMode="auto">
          <a:xfrm>
            <a:off x="7315200" y="2971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0" name="Oval 20"/>
          <p:cNvSpPr>
            <a:spLocks noChangeArrowheads="1"/>
          </p:cNvSpPr>
          <p:nvPr/>
        </p:nvSpPr>
        <p:spPr bwMode="auto">
          <a:xfrm>
            <a:off x="7620000" y="2971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1" name="Oval 21"/>
          <p:cNvSpPr>
            <a:spLocks noChangeArrowheads="1"/>
          </p:cNvSpPr>
          <p:nvPr/>
        </p:nvSpPr>
        <p:spPr bwMode="auto">
          <a:xfrm>
            <a:off x="5029200" y="3733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2" name="Oval 22"/>
          <p:cNvSpPr>
            <a:spLocks noChangeArrowheads="1"/>
          </p:cNvSpPr>
          <p:nvPr/>
        </p:nvSpPr>
        <p:spPr bwMode="auto">
          <a:xfrm>
            <a:off x="5334000" y="3733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3" name="Oval 23"/>
          <p:cNvSpPr>
            <a:spLocks noChangeArrowheads="1"/>
          </p:cNvSpPr>
          <p:nvPr/>
        </p:nvSpPr>
        <p:spPr bwMode="auto">
          <a:xfrm>
            <a:off x="5562600" y="3733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4" name="Oval 24"/>
          <p:cNvSpPr>
            <a:spLocks noChangeArrowheads="1"/>
          </p:cNvSpPr>
          <p:nvPr/>
        </p:nvSpPr>
        <p:spPr bwMode="auto">
          <a:xfrm>
            <a:off x="5867400" y="3810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5" name="Oval 25"/>
          <p:cNvSpPr>
            <a:spLocks noChangeArrowheads="1"/>
          </p:cNvSpPr>
          <p:nvPr/>
        </p:nvSpPr>
        <p:spPr bwMode="auto">
          <a:xfrm>
            <a:off x="6172200" y="3733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6" name="Oval 26"/>
          <p:cNvSpPr>
            <a:spLocks noChangeArrowheads="1"/>
          </p:cNvSpPr>
          <p:nvPr/>
        </p:nvSpPr>
        <p:spPr bwMode="auto">
          <a:xfrm>
            <a:off x="6477000" y="3733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7" name="Oval 27"/>
          <p:cNvSpPr>
            <a:spLocks noChangeArrowheads="1"/>
          </p:cNvSpPr>
          <p:nvPr/>
        </p:nvSpPr>
        <p:spPr bwMode="auto">
          <a:xfrm>
            <a:off x="6781800" y="3657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8" name="Oval 28"/>
          <p:cNvSpPr>
            <a:spLocks noChangeArrowheads="1"/>
          </p:cNvSpPr>
          <p:nvPr/>
        </p:nvSpPr>
        <p:spPr bwMode="auto">
          <a:xfrm>
            <a:off x="7010400" y="3733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29" name="Oval 29"/>
          <p:cNvSpPr>
            <a:spLocks noChangeArrowheads="1"/>
          </p:cNvSpPr>
          <p:nvPr/>
        </p:nvSpPr>
        <p:spPr bwMode="auto">
          <a:xfrm>
            <a:off x="7315200" y="3810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30" name="Oval 30"/>
          <p:cNvSpPr>
            <a:spLocks noChangeArrowheads="1"/>
          </p:cNvSpPr>
          <p:nvPr/>
        </p:nvSpPr>
        <p:spPr bwMode="auto">
          <a:xfrm>
            <a:off x="7620000" y="3733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31" name="Oval 31"/>
          <p:cNvSpPr>
            <a:spLocks noChangeArrowheads="1"/>
          </p:cNvSpPr>
          <p:nvPr/>
        </p:nvSpPr>
        <p:spPr bwMode="auto">
          <a:xfrm>
            <a:off x="2971800" y="3810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232" name="Oval 32"/>
          <p:cNvSpPr>
            <a:spLocks noChangeArrowheads="1"/>
          </p:cNvSpPr>
          <p:nvPr/>
        </p:nvSpPr>
        <p:spPr bwMode="auto">
          <a:xfrm>
            <a:off x="1905000" y="2895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2145156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Expectation Step</a:t>
            </a:r>
            <a:endParaRPr lang="en-US" dirty="0"/>
          </a:p>
        </p:txBody>
      </p:sp>
      <p:pic>
        <p:nvPicPr>
          <p:cNvPr id="3" name="Picture 2"/>
          <p:cNvPicPr>
            <a:picLocks noChangeAspect="1"/>
          </p:cNvPicPr>
          <p:nvPr/>
        </p:nvPicPr>
        <p:blipFill>
          <a:blip r:embed="rId2"/>
          <a:stretch>
            <a:fillRect/>
          </a:stretch>
        </p:blipFill>
        <p:spPr>
          <a:xfrm>
            <a:off x="355600" y="2070100"/>
            <a:ext cx="8420100" cy="2717800"/>
          </a:xfrm>
          <a:prstGeom prst="rect">
            <a:avLst/>
          </a:prstGeom>
        </p:spPr>
      </p:pic>
    </p:spTree>
    <p:extLst>
      <p:ext uri="{BB962C8B-B14F-4D97-AF65-F5344CB8AC3E}">
        <p14:creationId xmlns:p14="http://schemas.microsoft.com/office/powerpoint/2010/main" val="3247740817"/>
      </p:ext>
    </p:extLst>
  </p:cSld>
  <p:clrMapOvr>
    <a:masterClrMapping/>
  </p:clrMapOvr>
  <p:transition xmlns:p14="http://schemas.microsoft.com/office/powerpoint/2010/main" spd="slow"/>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Expectation Step</a:t>
            </a:r>
            <a:endParaRPr lang="en-US" dirty="0"/>
          </a:p>
        </p:txBody>
      </p:sp>
      <p:pic>
        <p:nvPicPr>
          <p:cNvPr id="4" name="Picture 3"/>
          <p:cNvPicPr>
            <a:picLocks noChangeAspect="1"/>
          </p:cNvPicPr>
          <p:nvPr/>
        </p:nvPicPr>
        <p:blipFill>
          <a:blip r:embed="rId2"/>
          <a:stretch>
            <a:fillRect/>
          </a:stretch>
        </p:blipFill>
        <p:spPr>
          <a:xfrm>
            <a:off x="317500" y="1981200"/>
            <a:ext cx="8509000" cy="2895600"/>
          </a:xfrm>
          <a:prstGeom prst="rect">
            <a:avLst/>
          </a:prstGeom>
        </p:spPr>
      </p:pic>
    </p:spTree>
    <p:extLst>
      <p:ext uri="{BB962C8B-B14F-4D97-AF65-F5344CB8AC3E}">
        <p14:creationId xmlns:p14="http://schemas.microsoft.com/office/powerpoint/2010/main" val="2263774207"/>
      </p:ext>
    </p:extLst>
  </p:cSld>
  <p:clrMapOvr>
    <a:masterClrMapping/>
  </p:clrMapOvr>
  <p:transition xmlns:p14="http://schemas.microsoft.com/office/powerpoint/2010/mai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Maximization Step</a:t>
            </a:r>
            <a:endParaRPr lang="en-US" dirty="0"/>
          </a:p>
        </p:txBody>
      </p:sp>
      <p:pic>
        <p:nvPicPr>
          <p:cNvPr id="4" name="Picture 3"/>
          <p:cNvPicPr>
            <a:picLocks noChangeAspect="1"/>
          </p:cNvPicPr>
          <p:nvPr/>
        </p:nvPicPr>
        <p:blipFill>
          <a:blip r:embed="rId2"/>
          <a:stretch>
            <a:fillRect/>
          </a:stretch>
        </p:blipFill>
        <p:spPr>
          <a:xfrm>
            <a:off x="215900" y="1497189"/>
            <a:ext cx="8699500" cy="4343400"/>
          </a:xfrm>
          <a:prstGeom prst="rect">
            <a:avLst/>
          </a:prstGeom>
        </p:spPr>
      </p:pic>
    </p:spTree>
    <p:extLst>
      <p:ext uri="{BB962C8B-B14F-4D97-AF65-F5344CB8AC3E}">
        <p14:creationId xmlns:p14="http://schemas.microsoft.com/office/powerpoint/2010/main" val="702029222"/>
      </p:ext>
    </p:extLst>
  </p:cSld>
  <p:clrMapOvr>
    <a:masterClrMapping/>
  </p:clrMapOvr>
  <p:transition xmlns:p14="http://schemas.microsoft.com/office/powerpoint/2010/mai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 Maximization Step</a:t>
            </a:r>
            <a:endParaRPr lang="en-US" dirty="0"/>
          </a:p>
        </p:txBody>
      </p:sp>
      <p:pic>
        <p:nvPicPr>
          <p:cNvPr id="4" name="Picture 3"/>
          <p:cNvPicPr>
            <a:picLocks noChangeAspect="1"/>
          </p:cNvPicPr>
          <p:nvPr/>
        </p:nvPicPr>
        <p:blipFill>
          <a:blip r:embed="rId2"/>
          <a:stretch>
            <a:fillRect/>
          </a:stretch>
        </p:blipFill>
        <p:spPr>
          <a:xfrm>
            <a:off x="444500" y="1641122"/>
            <a:ext cx="8255000" cy="4394200"/>
          </a:xfrm>
          <a:prstGeom prst="rect">
            <a:avLst/>
          </a:prstGeom>
        </p:spPr>
      </p:pic>
    </p:spTree>
    <p:extLst>
      <p:ext uri="{BB962C8B-B14F-4D97-AF65-F5344CB8AC3E}">
        <p14:creationId xmlns:p14="http://schemas.microsoft.com/office/powerpoint/2010/main" val="3661337548"/>
      </p:ext>
    </p:extLst>
  </p:cSld>
  <p:clrMapOvr>
    <a:masterClrMapping/>
  </p:clrMapOvr>
  <p:transition xmlns:p14="http://schemas.microsoft.com/office/powerpoint/2010/mai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PrACTICAL</a:t>
            </a:r>
            <a:r>
              <a:rPr lang="en-US" dirty="0" smtClean="0"/>
              <a:t> ADVICE:</a:t>
            </a:r>
            <a:br>
              <a:rPr lang="en-US" dirty="0" smtClean="0"/>
            </a:br>
            <a:r>
              <a:rPr lang="en-US" dirty="0" smtClean="0"/>
              <a:t>How to use machine learning for solving real world problems!</a:t>
            </a:r>
            <a:endParaRPr lang="en-US" dirty="0"/>
          </a:p>
        </p:txBody>
      </p:sp>
      <p:sp>
        <p:nvSpPr>
          <p:cNvPr id="3" name="Subtitle 2"/>
          <p:cNvSpPr>
            <a:spLocks noGrp="1"/>
          </p:cNvSpPr>
          <p:nvPr>
            <p:ph type="subTitle" idx="1"/>
          </p:nvPr>
        </p:nvSpPr>
        <p:spPr/>
        <p:txBody>
          <a:bodyPr/>
          <a:lstStyle/>
          <a:p>
            <a:r>
              <a:rPr lang="en-US" dirty="0" smtClean="0"/>
              <a:t>Instructor: Arti Ramesh</a:t>
            </a:r>
            <a:endParaRPr lang="en-US" dirty="0"/>
          </a:p>
        </p:txBody>
      </p:sp>
    </p:spTree>
    <p:extLst>
      <p:ext uri="{BB962C8B-B14F-4D97-AF65-F5344CB8AC3E}">
        <p14:creationId xmlns:p14="http://schemas.microsoft.com/office/powerpoint/2010/main" val="9738875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fontScale="90000"/>
          </a:bodyPr>
          <a:lstStyle/>
          <a:p>
            <a:r>
              <a:rPr lang="en-US" altLang="en-US" smtClean="0"/>
              <a:t>Steps in Supervised Learning</a:t>
            </a:r>
          </a:p>
        </p:txBody>
      </p:sp>
      <p:sp>
        <p:nvSpPr>
          <p:cNvPr id="3" name="Content Placeholder 2"/>
          <p:cNvSpPr>
            <a:spLocks noGrp="1"/>
          </p:cNvSpPr>
          <p:nvPr>
            <p:ph idx="1"/>
          </p:nvPr>
        </p:nvSpPr>
        <p:spPr/>
        <p:txBody>
          <a:bodyPr/>
          <a:lstStyle/>
          <a:p>
            <a:pPr marL="514350" indent="-514350">
              <a:buFont typeface="+mj-lt"/>
              <a:buAutoNum type="arabicPeriod"/>
              <a:defRPr/>
            </a:pPr>
            <a:r>
              <a:rPr lang="en-US" dirty="0" smtClean="0"/>
              <a:t>Determine the representation for “</a:t>
            </a:r>
            <a:r>
              <a:rPr lang="en-US" dirty="0" err="1" smtClean="0"/>
              <a:t>x,f</a:t>
            </a:r>
            <a:r>
              <a:rPr lang="en-US" dirty="0" smtClean="0"/>
              <a:t>(x)” and determine what “x” to use</a:t>
            </a:r>
          </a:p>
          <a:p>
            <a:pPr marL="644525" lvl="2" indent="0">
              <a:buFont typeface="Wingdings" pitchFamily="2" charset="2"/>
              <a:buNone/>
              <a:defRPr/>
            </a:pPr>
            <a:r>
              <a:rPr lang="en-US" b="1" dirty="0" smtClean="0">
                <a:solidFill>
                  <a:srgbClr val="FF0000"/>
                </a:solidFill>
              </a:rPr>
              <a:t>	Feature Engineering</a:t>
            </a:r>
          </a:p>
          <a:p>
            <a:pPr marL="514350" indent="-514350">
              <a:buFont typeface="+mj-lt"/>
              <a:buAutoNum type="arabicPeriod"/>
              <a:defRPr/>
            </a:pPr>
            <a:r>
              <a:rPr lang="en-US" dirty="0" smtClean="0"/>
              <a:t>Gather a training set (not all data is kosher)</a:t>
            </a:r>
          </a:p>
          <a:p>
            <a:pPr marL="349250" lvl="1" indent="0">
              <a:buFont typeface="Wingdings" pitchFamily="2" charset="2"/>
              <a:buNone/>
              <a:defRPr/>
            </a:pPr>
            <a:r>
              <a:rPr lang="en-US" dirty="0" smtClean="0"/>
              <a:t>	</a:t>
            </a:r>
            <a:r>
              <a:rPr lang="en-US" b="1" dirty="0" smtClean="0">
                <a:solidFill>
                  <a:srgbClr val="C00000"/>
                </a:solidFill>
              </a:rPr>
              <a:t>Data Cleaning</a:t>
            </a:r>
          </a:p>
          <a:p>
            <a:pPr marL="514350" indent="-514350">
              <a:buFont typeface="+mj-lt"/>
              <a:buAutoNum type="arabicPeriod"/>
              <a:defRPr/>
            </a:pPr>
            <a:r>
              <a:rPr lang="en-US" dirty="0" smtClean="0"/>
              <a:t>Select a suitable evaluation method</a:t>
            </a:r>
          </a:p>
          <a:p>
            <a:pPr marL="514350" indent="-514350">
              <a:buFont typeface="+mj-lt"/>
              <a:buAutoNum type="arabicPeriod"/>
              <a:defRPr/>
            </a:pPr>
            <a:r>
              <a:rPr lang="en-US" dirty="0" smtClean="0"/>
              <a:t>Find a suitable learning algorithm among a plethora of available choices</a:t>
            </a:r>
          </a:p>
          <a:p>
            <a:pPr marL="0" indent="0">
              <a:buFont typeface="Wingdings" pitchFamily="2" charset="2"/>
              <a:buNone/>
              <a:defRPr/>
            </a:pPr>
            <a:endParaRPr lang="en-US" dirty="0"/>
          </a:p>
        </p:txBody>
      </p:sp>
    </p:spTree>
    <p:extLst>
      <p:ext uri="{BB962C8B-B14F-4D97-AF65-F5344CB8AC3E}">
        <p14:creationId xmlns:p14="http://schemas.microsoft.com/office/powerpoint/2010/main" val="276237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ormAutofit fontScale="90000"/>
          </a:bodyPr>
          <a:lstStyle/>
          <a:p>
            <a:r>
              <a:rPr lang="en-US" altLang="en-US" smtClean="0"/>
              <a:t>Feature Engineering is the Key</a:t>
            </a:r>
          </a:p>
        </p:txBody>
      </p:sp>
      <p:sp>
        <p:nvSpPr>
          <p:cNvPr id="9219" name="Content Placeholder 2"/>
          <p:cNvSpPr>
            <a:spLocks noGrp="1"/>
          </p:cNvSpPr>
          <p:nvPr>
            <p:ph idx="1"/>
          </p:nvPr>
        </p:nvSpPr>
        <p:spPr/>
        <p:txBody>
          <a:bodyPr>
            <a:normAutofit lnSpcReduction="10000"/>
          </a:bodyPr>
          <a:lstStyle/>
          <a:p>
            <a:r>
              <a:rPr lang="en-US" altLang="en-US" dirty="0" smtClean="0"/>
              <a:t>Most effort in ML projects is constructing features</a:t>
            </a:r>
          </a:p>
          <a:p>
            <a:r>
              <a:rPr lang="en-US" altLang="en-US" dirty="0" smtClean="0"/>
              <a:t>Black art: Intuition, creativity required</a:t>
            </a:r>
          </a:p>
          <a:p>
            <a:pPr lvl="1"/>
            <a:r>
              <a:rPr lang="en-US" altLang="en-US" dirty="0" smtClean="0"/>
              <a:t>Understand properties of the task at hand</a:t>
            </a:r>
          </a:p>
          <a:p>
            <a:pPr lvl="1"/>
            <a:r>
              <a:rPr lang="en-US" altLang="en-US" dirty="0" smtClean="0"/>
              <a:t>How the features interact with or limit the algorithm you are using.</a:t>
            </a:r>
          </a:p>
          <a:p>
            <a:r>
              <a:rPr lang="en-US" altLang="en-US" dirty="0" smtClean="0"/>
              <a:t>ML is an iterative process</a:t>
            </a:r>
          </a:p>
          <a:p>
            <a:pPr lvl="1"/>
            <a:r>
              <a:rPr lang="en-US" altLang="en-US" dirty="0" smtClean="0"/>
              <a:t>Try different types of features, experiment with each and then decide which feature set/algorithm combination to use</a:t>
            </a:r>
          </a:p>
        </p:txBody>
      </p:sp>
    </p:spTree>
    <p:extLst>
      <p:ext uri="{BB962C8B-B14F-4D97-AF65-F5344CB8AC3E}">
        <p14:creationId xmlns:p14="http://schemas.microsoft.com/office/powerpoint/2010/main" val="321809449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r>
              <a:rPr lang="en-US" altLang="en-US" smtClean="0"/>
              <a:t>What features will you use?</a:t>
            </a:r>
          </a:p>
        </p:txBody>
      </p:sp>
      <p:sp>
        <p:nvSpPr>
          <p:cNvPr id="10243" name="Content Placeholder 2"/>
          <p:cNvSpPr>
            <a:spLocks noGrp="1"/>
          </p:cNvSpPr>
          <p:nvPr>
            <p:ph idx="1"/>
          </p:nvPr>
        </p:nvSpPr>
        <p:spPr/>
        <p:txBody>
          <a:bodyPr/>
          <a:lstStyle/>
          <a:p>
            <a:r>
              <a:rPr lang="en-US" altLang="en-US" smtClean="0"/>
              <a:t>Examples</a:t>
            </a:r>
          </a:p>
          <a:p>
            <a:pPr lvl="1"/>
            <a:r>
              <a:rPr lang="en-US" altLang="en-US" smtClean="0"/>
              <a:t>Spam Filtering</a:t>
            </a:r>
          </a:p>
          <a:p>
            <a:pPr lvl="1"/>
            <a:r>
              <a:rPr lang="en-US" altLang="en-US" smtClean="0"/>
              <a:t>Mapping images to names</a:t>
            </a:r>
          </a:p>
          <a:p>
            <a:r>
              <a:rPr lang="en-US" altLang="en-US" smtClean="0"/>
              <a:t>Feature Combination</a:t>
            </a:r>
          </a:p>
          <a:p>
            <a:pPr lvl="1"/>
            <a:r>
              <a:rPr lang="en-US" altLang="en-US" smtClean="0"/>
              <a:t>Linear models cannot handle some dependencies between features (e.g. XOR)</a:t>
            </a:r>
          </a:p>
          <a:p>
            <a:pPr lvl="1"/>
            <a:r>
              <a:rPr lang="en-US" altLang="en-US" smtClean="0"/>
              <a:t>Feature combinations might work better.</a:t>
            </a:r>
          </a:p>
          <a:p>
            <a:pPr lvl="1"/>
            <a:r>
              <a:rPr lang="en-US" altLang="en-US" smtClean="0"/>
              <a:t>Quick growth of the number of features.</a:t>
            </a:r>
          </a:p>
        </p:txBody>
      </p:sp>
    </p:spTree>
    <p:extLst>
      <p:ext uri="{BB962C8B-B14F-4D97-AF65-F5344CB8AC3E}">
        <p14:creationId xmlns:p14="http://schemas.microsoft.com/office/powerpoint/2010/main" val="42236955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p:txBody>
          <a:bodyPr>
            <a:normAutofit fontScale="90000"/>
          </a:bodyPr>
          <a:lstStyle/>
          <a:p>
            <a:r>
              <a:rPr lang="en-US" altLang="en-US" smtClean="0"/>
              <a:t>Evaluation</a:t>
            </a:r>
          </a:p>
        </p:txBody>
      </p:sp>
      <p:sp>
        <p:nvSpPr>
          <p:cNvPr id="11266" name="Rectangle 3"/>
          <p:cNvSpPr>
            <a:spLocks noGrp="1" noChangeArrowheads="1"/>
          </p:cNvSpPr>
          <p:nvPr>
            <p:ph idx="1"/>
          </p:nvPr>
        </p:nvSpPr>
        <p:spPr/>
        <p:txBody>
          <a:bodyPr/>
          <a:lstStyle/>
          <a:p>
            <a:pPr>
              <a:lnSpc>
                <a:spcPct val="80000"/>
              </a:lnSpc>
            </a:pPr>
            <a:r>
              <a:rPr lang="en-US" altLang="en-US" sz="2800" dirty="0" smtClean="0"/>
              <a:t>Accuracy </a:t>
            </a:r>
          </a:p>
          <a:p>
            <a:pPr lvl="1">
              <a:lnSpc>
                <a:spcPct val="80000"/>
              </a:lnSpc>
            </a:pPr>
            <a:r>
              <a:rPr lang="en-US" altLang="en-US" sz="2400" dirty="0" smtClean="0"/>
              <a:t>Fraction of the examples that are correctly classified by the learner</a:t>
            </a:r>
          </a:p>
          <a:p>
            <a:pPr>
              <a:lnSpc>
                <a:spcPct val="80000"/>
              </a:lnSpc>
            </a:pPr>
            <a:r>
              <a:rPr lang="en-US" altLang="en-US" sz="2800" dirty="0" smtClean="0"/>
              <a:t>Precision, Recall and F-score (Next slide)</a:t>
            </a:r>
          </a:p>
          <a:p>
            <a:pPr>
              <a:lnSpc>
                <a:spcPct val="80000"/>
              </a:lnSpc>
            </a:pPr>
            <a:r>
              <a:rPr lang="en-US" altLang="en-US" sz="2800" dirty="0" smtClean="0">
                <a:solidFill>
                  <a:srgbClr val="FF0000"/>
                </a:solidFill>
              </a:rPr>
              <a:t>Squared error (Regression problems)</a:t>
            </a:r>
          </a:p>
          <a:p>
            <a:pPr>
              <a:lnSpc>
                <a:spcPct val="80000"/>
              </a:lnSpc>
            </a:pPr>
            <a:r>
              <a:rPr lang="en-US" altLang="en-US" sz="2800" dirty="0" smtClean="0">
                <a:solidFill>
                  <a:srgbClr val="0033CC"/>
                </a:solidFill>
              </a:rPr>
              <a:t>Likelihood</a:t>
            </a:r>
          </a:p>
          <a:p>
            <a:pPr>
              <a:lnSpc>
                <a:spcPct val="80000"/>
              </a:lnSpc>
            </a:pPr>
            <a:r>
              <a:rPr lang="en-US" altLang="en-US" sz="2800" dirty="0" smtClean="0">
                <a:solidFill>
                  <a:srgbClr val="0033CC"/>
                </a:solidFill>
              </a:rPr>
              <a:t>Posterior probability</a:t>
            </a:r>
          </a:p>
          <a:p>
            <a:pPr>
              <a:lnSpc>
                <a:spcPct val="80000"/>
              </a:lnSpc>
            </a:pPr>
            <a:r>
              <a:rPr lang="en-US" altLang="en-US" sz="2800" dirty="0" smtClean="0">
                <a:solidFill>
                  <a:srgbClr val="008000"/>
                </a:solidFill>
              </a:rPr>
              <a:t>Cost / Utility</a:t>
            </a:r>
          </a:p>
          <a:p>
            <a:pPr>
              <a:lnSpc>
                <a:spcPct val="80000"/>
              </a:lnSpc>
            </a:pPr>
            <a:r>
              <a:rPr lang="en-US" altLang="en-US" sz="2800" dirty="0" smtClean="0"/>
              <a:t>Etc.</a:t>
            </a:r>
          </a:p>
        </p:txBody>
      </p:sp>
    </p:spTree>
    <p:extLst>
      <p:ext uri="{BB962C8B-B14F-4D97-AF65-F5344CB8AC3E}">
        <p14:creationId xmlns:p14="http://schemas.microsoft.com/office/powerpoint/2010/main" val="194191175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Precision, Recall and F-1 score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Precision (P) = ; Recall (R)= </a:t>
                </a:r>
              </a:p>
              <a:p>
                <a:r>
                  <a:rPr lang="en-US" dirty="0" smtClean="0"/>
                  <a:t>F1-score = </a:t>
                </a:r>
              </a:p>
              <a:p>
                <a:pPr lvl="1"/>
                <a:r>
                  <a:rPr lang="en-US" dirty="0" smtClean="0"/>
                  <a:t>Harmonic mean of precision and recall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4343400"/>
                <a:ext cx="8153400" cy="1482725"/>
              </a:xfrm>
              <a:blipFill rotWithShape="1">
                <a:blip r:embed="rId3"/>
                <a:stretch>
                  <a:fillRect l="-673" b="-47325"/>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209757278"/>
              </p:ext>
            </p:extLst>
          </p:nvPr>
        </p:nvGraphicFramePr>
        <p:xfrm>
          <a:off x="381000" y="4024490"/>
          <a:ext cx="8534400" cy="2514599"/>
        </p:xfrm>
        <a:graphic>
          <a:graphicData uri="http://schemas.openxmlformats.org/drawingml/2006/table">
            <a:tbl>
              <a:tblPr firstRow="1" bandRow="1">
                <a:tableStyleId>{5940675A-B579-460E-94D1-54222C63F5DA}</a:tableStyleId>
              </a:tblPr>
              <a:tblGrid>
                <a:gridCol w="2616200"/>
                <a:gridCol w="2946400"/>
                <a:gridCol w="2971800"/>
              </a:tblGrid>
              <a:tr h="511175">
                <a:tc>
                  <a:txBody>
                    <a:bodyPr/>
                    <a:lstStyle/>
                    <a:p>
                      <a:endParaRPr lang="en-US" sz="2400" dirty="0"/>
                    </a:p>
                  </a:txBody>
                  <a:tcPr/>
                </a:tc>
                <a:tc>
                  <a:txBody>
                    <a:bodyPr/>
                    <a:lstStyle/>
                    <a:p>
                      <a:r>
                        <a:rPr lang="en-US" sz="2400" b="1" dirty="0" smtClean="0">
                          <a:solidFill>
                            <a:srgbClr val="0033CC"/>
                          </a:solidFill>
                        </a:rPr>
                        <a:t>Actual=True</a:t>
                      </a:r>
                      <a:endParaRPr lang="en-US" sz="2400" b="1" dirty="0">
                        <a:solidFill>
                          <a:srgbClr val="0033CC"/>
                        </a:solidFill>
                      </a:endParaRPr>
                    </a:p>
                  </a:txBody>
                  <a:tcPr/>
                </a:tc>
                <a:tc>
                  <a:txBody>
                    <a:bodyPr/>
                    <a:lstStyle/>
                    <a:p>
                      <a:r>
                        <a:rPr lang="en-US" sz="2400" b="1" dirty="0" smtClean="0">
                          <a:solidFill>
                            <a:srgbClr val="0033CC"/>
                          </a:solidFill>
                        </a:rPr>
                        <a:t>Actual=False</a:t>
                      </a:r>
                      <a:endParaRPr lang="en-US" sz="2400" b="1" dirty="0">
                        <a:solidFill>
                          <a:srgbClr val="0033CC"/>
                        </a:solidFill>
                      </a:endParaRPr>
                    </a:p>
                  </a:txBody>
                  <a:tcPr/>
                </a:tc>
              </a:tr>
              <a:tr h="882303">
                <a:tc>
                  <a:txBody>
                    <a:bodyPr/>
                    <a:lstStyle/>
                    <a:p>
                      <a:r>
                        <a:rPr lang="en-US" sz="2400" b="1" dirty="0" smtClean="0">
                          <a:solidFill>
                            <a:schemeClr val="accent6"/>
                          </a:solidFill>
                        </a:rPr>
                        <a:t>Predicted=True</a:t>
                      </a:r>
                      <a:endParaRPr lang="en-US" sz="2400" b="1" dirty="0">
                        <a:solidFill>
                          <a:schemeClr val="accent6"/>
                        </a:solidFill>
                      </a:endParaRPr>
                    </a:p>
                  </a:txBody>
                  <a:tcPr/>
                </a:tc>
                <a:tc>
                  <a:txBody>
                    <a:bodyPr/>
                    <a:lstStyle/>
                    <a:p>
                      <a:r>
                        <a:rPr lang="en-US" sz="2400" b="1" i="1" dirty="0" err="1" smtClean="0"/>
                        <a:t>tp</a:t>
                      </a:r>
                      <a:r>
                        <a:rPr lang="en-US" sz="2400" dirty="0" smtClean="0"/>
                        <a:t> (correct result)</a:t>
                      </a:r>
                      <a:endParaRPr lang="en-US" sz="2400" dirty="0"/>
                    </a:p>
                  </a:txBody>
                  <a:tcPr/>
                </a:tc>
                <a:tc>
                  <a:txBody>
                    <a:bodyPr/>
                    <a:lstStyle/>
                    <a:p>
                      <a:r>
                        <a:rPr lang="en-US" sz="2400" b="1" i="1" dirty="0" err="1" smtClean="0"/>
                        <a:t>fp</a:t>
                      </a:r>
                      <a:r>
                        <a:rPr lang="en-US" sz="2400" baseline="0" dirty="0" smtClean="0"/>
                        <a:t> (unexpected result)</a:t>
                      </a:r>
                      <a:endParaRPr lang="en-US" sz="2400" dirty="0"/>
                    </a:p>
                  </a:txBody>
                  <a:tcPr/>
                </a:tc>
              </a:tr>
              <a:tr h="1121121">
                <a:tc>
                  <a:txBody>
                    <a:bodyPr/>
                    <a:lstStyle/>
                    <a:p>
                      <a:r>
                        <a:rPr lang="en-US" sz="2400" b="1" dirty="0" smtClean="0">
                          <a:solidFill>
                            <a:schemeClr val="accent6"/>
                          </a:solidFill>
                        </a:rPr>
                        <a:t>Predicted=False</a:t>
                      </a:r>
                      <a:endParaRPr lang="en-US" sz="2400" b="1" dirty="0">
                        <a:solidFill>
                          <a:schemeClr val="accent6"/>
                        </a:solidFill>
                      </a:endParaRPr>
                    </a:p>
                  </a:txBody>
                  <a:tcPr/>
                </a:tc>
                <a:tc>
                  <a:txBody>
                    <a:bodyPr/>
                    <a:lstStyle/>
                    <a:p>
                      <a:r>
                        <a:rPr lang="en-US" sz="2400" b="1" i="1" dirty="0" err="1" smtClean="0"/>
                        <a:t>fn</a:t>
                      </a:r>
                      <a:r>
                        <a:rPr lang="en-US" sz="2400" baseline="0" dirty="0" smtClean="0"/>
                        <a:t> (missing result)</a:t>
                      </a:r>
                      <a:endParaRPr lang="en-US" sz="2400" dirty="0"/>
                    </a:p>
                  </a:txBody>
                  <a:tcPr/>
                </a:tc>
                <a:tc>
                  <a:txBody>
                    <a:bodyPr/>
                    <a:lstStyle/>
                    <a:p>
                      <a:r>
                        <a:rPr lang="en-US" sz="2400" b="1" i="1" dirty="0" err="1" smtClean="0"/>
                        <a:t>tn</a:t>
                      </a:r>
                      <a:r>
                        <a:rPr lang="en-US" sz="2400" dirty="0" smtClean="0"/>
                        <a:t> (correct</a:t>
                      </a:r>
                      <a:r>
                        <a:rPr lang="en-US" sz="2400" baseline="0" dirty="0" smtClean="0"/>
                        <a:t> absence of result)</a:t>
                      </a:r>
                      <a:endParaRPr lang="en-US" sz="2400" dirty="0"/>
                    </a:p>
                  </a:txBody>
                  <a:tcPr/>
                </a:tc>
              </a:tr>
            </a:tbl>
          </a:graphicData>
        </a:graphic>
      </p:graphicFrame>
    </p:spTree>
    <p:extLst>
      <p:ext uri="{BB962C8B-B14F-4D97-AF65-F5344CB8AC3E}">
        <p14:creationId xmlns:p14="http://schemas.microsoft.com/office/powerpoint/2010/main" val="29140905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fontScale="90000"/>
          </a:bodyPr>
          <a:lstStyle/>
          <a:p>
            <a:r>
              <a:rPr lang="en-US" dirty="0" smtClean="0">
                <a:solidFill>
                  <a:srgbClr val="000000"/>
                </a:solidFill>
              </a:rPr>
              <a:t>K-Means: Algorithm</a:t>
            </a:r>
            <a:endParaRPr lang="en-US" dirty="0">
              <a:solidFill>
                <a:srgbClr val="000000"/>
              </a:solidFill>
            </a:endParaRPr>
          </a:p>
        </p:txBody>
      </p:sp>
      <p:sp>
        <p:nvSpPr>
          <p:cNvPr id="52227" name="Rectangle 3"/>
          <p:cNvSpPr>
            <a:spLocks noGrp="1" noChangeArrowheads="1"/>
          </p:cNvSpPr>
          <p:nvPr>
            <p:ph idx="1"/>
          </p:nvPr>
        </p:nvSpPr>
        <p:spPr/>
        <p:txBody>
          <a:bodyPr>
            <a:noAutofit/>
          </a:bodyPr>
          <a:lstStyle/>
          <a:p>
            <a:pPr>
              <a:lnSpc>
                <a:spcPct val="80000"/>
              </a:lnSpc>
            </a:pPr>
            <a:r>
              <a:rPr lang="en-US" dirty="0">
                <a:solidFill>
                  <a:srgbClr val="000090"/>
                </a:solidFill>
                <a:latin typeface="Arial" charset="0"/>
              </a:rPr>
              <a:t>An iterative clustering algorithm</a:t>
            </a:r>
          </a:p>
          <a:p>
            <a:pPr lvl="1">
              <a:lnSpc>
                <a:spcPct val="80000"/>
              </a:lnSpc>
            </a:pPr>
            <a:r>
              <a:rPr lang="en-US" dirty="0">
                <a:solidFill>
                  <a:srgbClr val="000090"/>
                </a:solidFill>
                <a:latin typeface="Arial" charset="0"/>
              </a:rPr>
              <a:t>Pick K random points as cluster centers (means)</a:t>
            </a:r>
          </a:p>
          <a:p>
            <a:pPr lvl="1">
              <a:lnSpc>
                <a:spcPct val="80000"/>
              </a:lnSpc>
            </a:pPr>
            <a:r>
              <a:rPr lang="en-US" dirty="0">
                <a:solidFill>
                  <a:srgbClr val="000090"/>
                </a:solidFill>
                <a:latin typeface="Arial" charset="0"/>
              </a:rPr>
              <a:t>Alternate:</a:t>
            </a:r>
          </a:p>
          <a:p>
            <a:pPr lvl="2">
              <a:lnSpc>
                <a:spcPct val="80000"/>
              </a:lnSpc>
            </a:pPr>
            <a:r>
              <a:rPr lang="en-US" dirty="0">
                <a:latin typeface="Arial" charset="0"/>
              </a:rPr>
              <a:t>Assign data instances to closest </a:t>
            </a:r>
            <a:r>
              <a:rPr lang="en-US" dirty="0" smtClean="0">
                <a:latin typeface="Arial" charset="0"/>
              </a:rPr>
              <a:t>cluster center</a:t>
            </a:r>
          </a:p>
          <a:p>
            <a:pPr lvl="2">
              <a:lnSpc>
                <a:spcPct val="80000"/>
              </a:lnSpc>
            </a:pPr>
            <a:r>
              <a:rPr lang="en-US" dirty="0" smtClean="0">
                <a:latin typeface="Arial" charset="0"/>
              </a:rPr>
              <a:t>Change the cluster center </a:t>
            </a:r>
            <a:r>
              <a:rPr lang="en-US" dirty="0">
                <a:latin typeface="Arial" charset="0"/>
              </a:rPr>
              <a:t>to the average of its assigned points</a:t>
            </a:r>
          </a:p>
          <a:p>
            <a:pPr lvl="1">
              <a:lnSpc>
                <a:spcPct val="80000"/>
              </a:lnSpc>
            </a:pPr>
            <a:r>
              <a:rPr lang="en-US" dirty="0">
                <a:solidFill>
                  <a:srgbClr val="000090"/>
                </a:solidFill>
                <a:latin typeface="Arial" charset="0"/>
              </a:rPr>
              <a:t>Stop when no points</a:t>
            </a:r>
            <a:r>
              <a:rPr lang="ja-JP" altLang="en-US" dirty="0">
                <a:solidFill>
                  <a:srgbClr val="000090"/>
                </a:solidFill>
                <a:latin typeface="Arial" charset="0"/>
              </a:rPr>
              <a:t>’</a:t>
            </a:r>
            <a:r>
              <a:rPr lang="en-US" dirty="0">
                <a:solidFill>
                  <a:srgbClr val="000090"/>
                </a:solidFill>
                <a:latin typeface="Arial" charset="0"/>
              </a:rPr>
              <a:t> assignments change</a:t>
            </a:r>
          </a:p>
        </p:txBody>
      </p:sp>
    </p:spTree>
    <p:extLst>
      <p:ext uri="{BB962C8B-B14F-4D97-AF65-F5344CB8AC3E}">
        <p14:creationId xmlns:p14="http://schemas.microsoft.com/office/powerpoint/2010/main" val="78477633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normAutofit fontScale="90000"/>
          </a:bodyPr>
          <a:lstStyle/>
          <a:p>
            <a:r>
              <a:rPr lang="en-US" altLang="en-US" smtClean="0"/>
              <a:t>What algorithms (Classifiers/learners) to use</a:t>
            </a:r>
          </a:p>
        </p:txBody>
      </p:sp>
      <p:sp>
        <p:nvSpPr>
          <p:cNvPr id="12291" name="Content Placeholder 2"/>
          <p:cNvSpPr>
            <a:spLocks noGrp="1"/>
          </p:cNvSpPr>
          <p:nvPr>
            <p:ph idx="1"/>
          </p:nvPr>
        </p:nvSpPr>
        <p:spPr/>
        <p:txBody>
          <a:bodyPr>
            <a:normAutofit/>
          </a:bodyPr>
          <a:lstStyle/>
          <a:p>
            <a:r>
              <a:rPr lang="en-US" altLang="en-US" b="1" dirty="0" smtClean="0">
                <a:solidFill>
                  <a:srgbClr val="0033CC"/>
                </a:solidFill>
              </a:rPr>
              <a:t>Naïve Bayes</a:t>
            </a:r>
          </a:p>
          <a:p>
            <a:r>
              <a:rPr lang="en-US" altLang="en-US" b="1" dirty="0" smtClean="0">
                <a:solidFill>
                  <a:srgbClr val="0033CC"/>
                </a:solidFill>
              </a:rPr>
              <a:t>Logistic Regression</a:t>
            </a:r>
          </a:p>
          <a:p>
            <a:r>
              <a:rPr lang="en-US" altLang="en-US" b="1" dirty="0" smtClean="0">
                <a:solidFill>
                  <a:srgbClr val="0033CC"/>
                </a:solidFill>
              </a:rPr>
              <a:t>Linear SVMs</a:t>
            </a:r>
          </a:p>
          <a:p>
            <a:r>
              <a:rPr lang="en-US" altLang="en-US" b="1" dirty="0">
                <a:solidFill>
                  <a:srgbClr val="FF0000"/>
                </a:solidFill>
              </a:rPr>
              <a:t>Decision Trees</a:t>
            </a:r>
          </a:p>
          <a:p>
            <a:r>
              <a:rPr lang="en-US" altLang="en-US" b="1" dirty="0">
                <a:solidFill>
                  <a:srgbClr val="FF0000"/>
                </a:solidFill>
              </a:rPr>
              <a:t>Neural Networks</a:t>
            </a:r>
          </a:p>
          <a:p>
            <a:r>
              <a:rPr lang="en-US" altLang="en-US" b="1" dirty="0">
                <a:solidFill>
                  <a:srgbClr val="FF0000"/>
                </a:solidFill>
              </a:rPr>
              <a:t>Support Vector </a:t>
            </a:r>
            <a:r>
              <a:rPr lang="en-US" altLang="en-US" b="1" dirty="0" smtClean="0">
                <a:solidFill>
                  <a:srgbClr val="FF0000"/>
                </a:solidFill>
              </a:rPr>
              <a:t>Machines</a:t>
            </a:r>
          </a:p>
          <a:p>
            <a:r>
              <a:rPr lang="en-US" altLang="en-US" b="1" dirty="0" smtClean="0">
                <a:solidFill>
                  <a:srgbClr val="00B050"/>
                </a:solidFill>
              </a:rPr>
              <a:t>K-nearest neighbors (Non-parametric)</a:t>
            </a:r>
          </a:p>
          <a:p>
            <a:r>
              <a:rPr lang="en-US" altLang="en-US" dirty="0" smtClean="0"/>
              <a:t>Bagging (Meta); Boosting (Meta)</a:t>
            </a:r>
          </a:p>
        </p:txBody>
      </p:sp>
      <p:sp>
        <p:nvSpPr>
          <p:cNvPr id="12292" name="TextBox 3"/>
          <p:cNvSpPr txBox="1">
            <a:spLocks noChangeArrowheads="1"/>
          </p:cNvSpPr>
          <p:nvPr/>
        </p:nvSpPr>
        <p:spPr bwMode="auto">
          <a:xfrm>
            <a:off x="6029779" y="6148614"/>
            <a:ext cx="309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3200" b="1" dirty="0" err="1"/>
              <a:t>Weka</a:t>
            </a:r>
            <a:r>
              <a:rPr lang="en-US" altLang="en-US" sz="3200" b="1" dirty="0"/>
              <a:t> Software</a:t>
            </a:r>
          </a:p>
        </p:txBody>
      </p:sp>
      <p:sp>
        <p:nvSpPr>
          <p:cNvPr id="2" name="Right Brace 1"/>
          <p:cNvSpPr/>
          <p:nvPr/>
        </p:nvSpPr>
        <p:spPr bwMode="auto">
          <a:xfrm>
            <a:off x="4876800" y="1828800"/>
            <a:ext cx="838200" cy="1447800"/>
          </a:xfrm>
          <a:prstGeom prst="rightBrace">
            <a:avLst/>
          </a:prstGeom>
          <a:noFill/>
          <a:ln w="38100" cap="flat" cmpd="sng" algn="ctr">
            <a:solidFill>
              <a:srgbClr val="3333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3" name="TextBox 2"/>
          <p:cNvSpPr txBox="1"/>
          <p:nvPr/>
        </p:nvSpPr>
        <p:spPr>
          <a:xfrm>
            <a:off x="6477000" y="3922067"/>
            <a:ext cx="2971800" cy="461665"/>
          </a:xfrm>
          <a:prstGeom prst="rect">
            <a:avLst/>
          </a:prstGeom>
          <a:noFill/>
        </p:spPr>
        <p:txBody>
          <a:bodyPr wrap="square" rtlCol="0">
            <a:spAutoFit/>
          </a:bodyPr>
          <a:lstStyle/>
          <a:p>
            <a:r>
              <a:rPr lang="en-US" sz="2400" b="1" dirty="0" smtClean="0">
                <a:solidFill>
                  <a:srgbClr val="FF0000"/>
                </a:solidFill>
              </a:rPr>
              <a:t>Non-linear</a:t>
            </a:r>
            <a:endParaRPr lang="en-US" sz="2400" b="1" dirty="0">
              <a:solidFill>
                <a:srgbClr val="FF0000"/>
              </a:solidFill>
            </a:endParaRPr>
          </a:p>
        </p:txBody>
      </p:sp>
      <p:sp>
        <p:nvSpPr>
          <p:cNvPr id="8" name="Right Brace 7"/>
          <p:cNvSpPr/>
          <p:nvPr/>
        </p:nvSpPr>
        <p:spPr bwMode="auto">
          <a:xfrm>
            <a:off x="5562600" y="3429000"/>
            <a:ext cx="838200" cy="1447800"/>
          </a:xfrm>
          <a:prstGeom prst="rightBrace">
            <a:avLst/>
          </a:prstGeom>
          <a:noFill/>
          <a:ln w="38100" cap="flat" cmpd="sng" algn="ctr">
            <a:solidFill>
              <a:srgbClr val="FF0000"/>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9" name="TextBox 8"/>
          <p:cNvSpPr txBox="1"/>
          <p:nvPr/>
        </p:nvSpPr>
        <p:spPr>
          <a:xfrm>
            <a:off x="5867400" y="2321867"/>
            <a:ext cx="2971800" cy="461665"/>
          </a:xfrm>
          <a:prstGeom prst="rect">
            <a:avLst/>
          </a:prstGeom>
          <a:noFill/>
        </p:spPr>
        <p:txBody>
          <a:bodyPr wrap="square" rtlCol="0">
            <a:spAutoFit/>
          </a:bodyPr>
          <a:lstStyle/>
          <a:p>
            <a:r>
              <a:rPr lang="en-US" sz="2400" b="1" dirty="0">
                <a:solidFill>
                  <a:srgbClr val="0033CC"/>
                </a:solidFill>
              </a:rPr>
              <a:t>Linear classifiers</a:t>
            </a:r>
          </a:p>
        </p:txBody>
      </p:sp>
    </p:spTree>
    <p:extLst>
      <p:ext uri="{BB962C8B-B14F-4D97-AF65-F5344CB8AC3E}">
        <p14:creationId xmlns:p14="http://schemas.microsoft.com/office/powerpoint/2010/main" val="15585087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r>
              <a:rPr lang="en-US" altLang="en-US" smtClean="0"/>
              <a:t>Classifiers: Bias versus Variance</a:t>
            </a:r>
          </a:p>
        </p:txBody>
      </p:sp>
      <p:pic>
        <p:nvPicPr>
          <p:cNvPr id="13315" name="Picture 2" descr="http://www.statsoft.com/textbook/graphics/SVMIntro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33600"/>
            <a:ext cx="24384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http://www.statsoft.com/textbook/graphics/SVMIntro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133600"/>
            <a:ext cx="2309813"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962400" y="4310063"/>
            <a:ext cx="4724400" cy="1938337"/>
          </a:xfrm>
          <a:prstGeom prst="rect">
            <a:avLst/>
          </a:prstGeom>
          <a:noFill/>
        </p:spPr>
        <p:txBody>
          <a:bodyPr>
            <a:spAutoFit/>
          </a:bodyPr>
          <a:lstStyle/>
          <a:p>
            <a:pPr>
              <a:defRPr/>
            </a:pPr>
            <a:r>
              <a:rPr lang="en-US" dirty="0"/>
              <a:t>Non-Linear Classifier</a:t>
            </a:r>
          </a:p>
          <a:p>
            <a:pPr marL="342900" indent="-342900">
              <a:buFont typeface="Arial" pitchFamily="34" charset="0"/>
              <a:buChar char="•"/>
              <a:defRPr/>
            </a:pPr>
            <a:r>
              <a:rPr lang="en-US" dirty="0"/>
              <a:t>Support vector machine (Kernels)</a:t>
            </a:r>
          </a:p>
          <a:p>
            <a:pPr marL="342900" indent="-342900">
              <a:buFont typeface="Arial" pitchFamily="34" charset="0"/>
              <a:buChar char="•"/>
              <a:defRPr/>
            </a:pPr>
            <a:r>
              <a:rPr lang="en-US" dirty="0"/>
              <a:t>Neural networks</a:t>
            </a:r>
          </a:p>
          <a:p>
            <a:pPr marL="342900" indent="-342900">
              <a:buFont typeface="Arial" pitchFamily="34" charset="0"/>
              <a:buChar char="•"/>
              <a:defRPr/>
            </a:pPr>
            <a:r>
              <a:rPr lang="en-US" dirty="0"/>
              <a:t>Decision Trees</a:t>
            </a:r>
          </a:p>
          <a:p>
            <a:pPr marL="342900" indent="-342900">
              <a:buFont typeface="Arial" pitchFamily="34" charset="0"/>
              <a:buChar char="•"/>
              <a:defRPr/>
            </a:pPr>
            <a:endParaRPr lang="en-US" dirty="0"/>
          </a:p>
          <a:p>
            <a:pPr>
              <a:defRPr/>
            </a:pPr>
            <a:endParaRPr lang="en-US" dirty="0"/>
          </a:p>
        </p:txBody>
      </p:sp>
      <p:sp>
        <p:nvSpPr>
          <p:cNvPr id="9" name="TextBox 8"/>
          <p:cNvSpPr txBox="1"/>
          <p:nvPr/>
        </p:nvSpPr>
        <p:spPr>
          <a:xfrm>
            <a:off x="304800" y="4267200"/>
            <a:ext cx="3810000" cy="1631950"/>
          </a:xfrm>
          <a:prstGeom prst="rect">
            <a:avLst/>
          </a:prstGeom>
          <a:noFill/>
        </p:spPr>
        <p:txBody>
          <a:bodyPr>
            <a:spAutoFit/>
          </a:bodyPr>
          <a:lstStyle/>
          <a:p>
            <a:pPr>
              <a:defRPr/>
            </a:pPr>
            <a:r>
              <a:rPr lang="en-US" dirty="0"/>
              <a:t>Linear Classifier</a:t>
            </a:r>
          </a:p>
          <a:p>
            <a:pPr marL="342900" indent="-342900">
              <a:buFont typeface="Arial" pitchFamily="34" charset="0"/>
              <a:buChar char="•"/>
              <a:defRPr/>
            </a:pPr>
            <a:r>
              <a:rPr lang="en-US" dirty="0"/>
              <a:t>Naïve Bayes</a:t>
            </a:r>
          </a:p>
          <a:p>
            <a:pPr marL="342900" indent="-342900">
              <a:buFont typeface="Arial" pitchFamily="34" charset="0"/>
              <a:buChar char="•"/>
              <a:defRPr/>
            </a:pPr>
            <a:r>
              <a:rPr lang="en-US" dirty="0"/>
              <a:t>Logistic Regression</a:t>
            </a:r>
          </a:p>
          <a:p>
            <a:pPr marL="342900" indent="-342900">
              <a:buFont typeface="Arial" pitchFamily="34" charset="0"/>
              <a:buChar char="•"/>
              <a:defRPr/>
            </a:pPr>
            <a:r>
              <a:rPr lang="en-US" dirty="0"/>
              <a:t>Perceptron</a:t>
            </a:r>
          </a:p>
          <a:p>
            <a:pPr>
              <a:defRPr/>
            </a:pPr>
            <a:endParaRPr lang="en-US" dirty="0"/>
          </a:p>
        </p:txBody>
      </p:sp>
      <p:sp>
        <p:nvSpPr>
          <p:cNvPr id="13319" name="TextBox 6"/>
          <p:cNvSpPr txBox="1">
            <a:spLocks noChangeArrowheads="1"/>
          </p:cNvSpPr>
          <p:nvPr/>
        </p:nvSpPr>
        <p:spPr bwMode="auto">
          <a:xfrm>
            <a:off x="609600" y="1676400"/>
            <a:ext cx="342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2000" b="1"/>
              <a:t>High Bias, low variance</a:t>
            </a:r>
          </a:p>
        </p:txBody>
      </p:sp>
      <p:sp>
        <p:nvSpPr>
          <p:cNvPr id="13320" name="TextBox 10"/>
          <p:cNvSpPr txBox="1">
            <a:spLocks noChangeArrowheads="1"/>
          </p:cNvSpPr>
          <p:nvPr/>
        </p:nvSpPr>
        <p:spPr bwMode="auto">
          <a:xfrm>
            <a:off x="4506913" y="1676400"/>
            <a:ext cx="3951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2000" b="1"/>
              <a:t>Low Bias, High variance</a:t>
            </a:r>
          </a:p>
        </p:txBody>
      </p:sp>
      <p:sp>
        <p:nvSpPr>
          <p:cNvPr id="13321" name="TextBox 7"/>
          <p:cNvSpPr txBox="1">
            <a:spLocks noChangeArrowheads="1"/>
          </p:cNvSpPr>
          <p:nvPr/>
        </p:nvSpPr>
        <p:spPr bwMode="auto">
          <a:xfrm>
            <a:off x="457200" y="6019800"/>
            <a:ext cx="236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2000" b="1"/>
              <a:t>Simpler</a:t>
            </a:r>
          </a:p>
        </p:txBody>
      </p:sp>
      <p:sp>
        <p:nvSpPr>
          <p:cNvPr id="13322" name="TextBox 12"/>
          <p:cNvSpPr txBox="1">
            <a:spLocks noChangeArrowheads="1"/>
          </p:cNvSpPr>
          <p:nvPr/>
        </p:nvSpPr>
        <p:spPr bwMode="auto">
          <a:xfrm>
            <a:off x="4343400" y="6048375"/>
            <a:ext cx="236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2000" b="1"/>
              <a:t>Complex</a:t>
            </a:r>
          </a:p>
        </p:txBody>
      </p:sp>
    </p:spTree>
    <p:extLst>
      <p:ext uri="{BB962C8B-B14F-4D97-AF65-F5344CB8AC3E}">
        <p14:creationId xmlns:p14="http://schemas.microsoft.com/office/powerpoint/2010/main" val="215851182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fontScale="90000"/>
          </a:bodyPr>
          <a:lstStyle/>
          <a:p>
            <a:r>
              <a:rPr lang="en-US" altLang="en-US" smtClean="0"/>
              <a:t>Learning = Representation +</a:t>
            </a:r>
            <a:br>
              <a:rPr lang="en-US" altLang="en-US" smtClean="0"/>
            </a:br>
            <a:r>
              <a:rPr lang="en-US" altLang="en-US" smtClean="0"/>
              <a:t>    Evaluation + Optimization</a:t>
            </a:r>
          </a:p>
        </p:txBody>
      </p:sp>
      <p:sp>
        <p:nvSpPr>
          <p:cNvPr id="14339" name="Content Placeholder 2"/>
          <p:cNvSpPr>
            <a:spLocks noGrp="1"/>
          </p:cNvSpPr>
          <p:nvPr>
            <p:ph idx="1"/>
          </p:nvPr>
        </p:nvSpPr>
        <p:spPr/>
        <p:txBody>
          <a:bodyPr/>
          <a:lstStyle/>
          <a:p>
            <a:r>
              <a:rPr lang="en-US" altLang="en-US" smtClean="0"/>
              <a:t>Thousands of learning algorithms</a:t>
            </a:r>
          </a:p>
          <a:p>
            <a:r>
              <a:rPr lang="en-US" altLang="en-US" smtClean="0"/>
              <a:t>Combinations of just three elements</a:t>
            </a:r>
          </a:p>
        </p:txBody>
      </p:sp>
      <p:graphicFrame>
        <p:nvGraphicFramePr>
          <p:cNvPr id="5" name="Table 4"/>
          <p:cNvGraphicFramePr>
            <a:graphicFrameLocks noGrp="1"/>
          </p:cNvGraphicFramePr>
          <p:nvPr/>
        </p:nvGraphicFramePr>
        <p:xfrm>
          <a:off x="1447800" y="3048000"/>
          <a:ext cx="6096000" cy="2967040"/>
        </p:xfrm>
        <a:graphic>
          <a:graphicData uri="http://schemas.openxmlformats.org/drawingml/2006/table">
            <a:tbl>
              <a:tblPr firstRow="1" bandRow="1">
                <a:tableStyleId>{5C22544A-7EE6-4342-B048-85BDC9FD1C3A}</a:tableStyleId>
              </a:tblPr>
              <a:tblGrid>
                <a:gridCol w="2032000"/>
                <a:gridCol w="2032000"/>
                <a:gridCol w="2032000"/>
              </a:tblGrid>
              <a:tr h="370880">
                <a:tc>
                  <a:txBody>
                    <a:bodyPr/>
                    <a:lstStyle/>
                    <a:p>
                      <a:r>
                        <a:rPr lang="en-US" sz="1800" dirty="0" smtClean="0"/>
                        <a:t>Representation</a:t>
                      </a:r>
                      <a:endParaRPr lang="en-US" sz="1800" dirty="0"/>
                    </a:p>
                  </a:txBody>
                  <a:tcPr marT="45725" marB="45725"/>
                </a:tc>
                <a:tc>
                  <a:txBody>
                    <a:bodyPr/>
                    <a:lstStyle/>
                    <a:p>
                      <a:r>
                        <a:rPr lang="en-US" sz="1800" smtClean="0"/>
                        <a:t>Evaluation</a:t>
                      </a:r>
                      <a:endParaRPr lang="en-US" sz="1800"/>
                    </a:p>
                  </a:txBody>
                  <a:tcPr marT="45725" marB="45725"/>
                </a:tc>
                <a:tc>
                  <a:txBody>
                    <a:bodyPr/>
                    <a:lstStyle/>
                    <a:p>
                      <a:r>
                        <a:rPr lang="en-US" sz="1800" smtClean="0"/>
                        <a:t>Optimization</a:t>
                      </a:r>
                      <a:endParaRPr lang="en-US" sz="1800"/>
                    </a:p>
                  </a:txBody>
                  <a:tcPr marT="45725" marB="45725"/>
                </a:tc>
              </a:tr>
              <a:tr h="370880">
                <a:tc>
                  <a:txBody>
                    <a:bodyPr/>
                    <a:lstStyle/>
                    <a:p>
                      <a:r>
                        <a:rPr lang="en-US" sz="1800" dirty="0" smtClean="0"/>
                        <a:t>Instances</a:t>
                      </a:r>
                      <a:endParaRPr lang="en-US" sz="1800" dirty="0"/>
                    </a:p>
                  </a:txBody>
                  <a:tcPr marT="45725" marB="45725"/>
                </a:tc>
                <a:tc>
                  <a:txBody>
                    <a:bodyPr/>
                    <a:lstStyle/>
                    <a:p>
                      <a:r>
                        <a:rPr lang="en-US" sz="1800" dirty="0" smtClean="0"/>
                        <a:t>Accuracy</a:t>
                      </a:r>
                      <a:endParaRPr lang="en-US" sz="1800" dirty="0"/>
                    </a:p>
                  </a:txBody>
                  <a:tcPr marT="45725" marB="45725"/>
                </a:tc>
                <a:tc>
                  <a:txBody>
                    <a:bodyPr/>
                    <a:lstStyle/>
                    <a:p>
                      <a:r>
                        <a:rPr lang="en-US" sz="1800" smtClean="0"/>
                        <a:t>Greedy search</a:t>
                      </a:r>
                      <a:endParaRPr lang="en-US" sz="1800"/>
                    </a:p>
                  </a:txBody>
                  <a:tcPr marT="45725" marB="45725"/>
                </a:tc>
              </a:tr>
              <a:tr h="370880">
                <a:tc>
                  <a:txBody>
                    <a:bodyPr/>
                    <a:lstStyle/>
                    <a:p>
                      <a:r>
                        <a:rPr lang="en-US" sz="1800" dirty="0" err="1" smtClean="0"/>
                        <a:t>Hyperplanes</a:t>
                      </a:r>
                      <a:endParaRPr lang="en-US" sz="1800" dirty="0"/>
                    </a:p>
                  </a:txBody>
                  <a:tcPr marT="45725" marB="45725"/>
                </a:tc>
                <a:tc>
                  <a:txBody>
                    <a:bodyPr/>
                    <a:lstStyle/>
                    <a:p>
                      <a:r>
                        <a:rPr lang="en-US" sz="1800" smtClean="0"/>
                        <a:t>Precision/Recall</a:t>
                      </a:r>
                      <a:endParaRPr lang="en-US" sz="1800"/>
                    </a:p>
                  </a:txBody>
                  <a:tcPr marT="45725" marB="45725"/>
                </a:tc>
                <a:tc>
                  <a:txBody>
                    <a:bodyPr/>
                    <a:lstStyle/>
                    <a:p>
                      <a:r>
                        <a:rPr lang="en-US" sz="1800" smtClean="0"/>
                        <a:t>Branch</a:t>
                      </a:r>
                      <a:r>
                        <a:rPr lang="en-US" sz="1800" baseline="0" smtClean="0"/>
                        <a:t> &amp; bound</a:t>
                      </a:r>
                      <a:endParaRPr lang="en-US" sz="1800"/>
                    </a:p>
                  </a:txBody>
                  <a:tcPr marT="45725" marB="45725"/>
                </a:tc>
              </a:tr>
              <a:tr h="370880">
                <a:tc>
                  <a:txBody>
                    <a:bodyPr/>
                    <a:lstStyle/>
                    <a:p>
                      <a:r>
                        <a:rPr lang="en-US" sz="1800" smtClean="0"/>
                        <a:t>Decision trees</a:t>
                      </a:r>
                      <a:endParaRPr lang="en-US" sz="1800"/>
                    </a:p>
                  </a:txBody>
                  <a:tcPr marT="45725" marB="45725"/>
                </a:tc>
                <a:tc>
                  <a:txBody>
                    <a:bodyPr/>
                    <a:lstStyle/>
                    <a:p>
                      <a:r>
                        <a:rPr lang="en-US" sz="1800" smtClean="0"/>
                        <a:t>Squared</a:t>
                      </a:r>
                      <a:r>
                        <a:rPr lang="en-US" sz="1800" baseline="0" smtClean="0"/>
                        <a:t> error</a:t>
                      </a:r>
                      <a:endParaRPr lang="en-US" sz="1800"/>
                    </a:p>
                  </a:txBody>
                  <a:tcPr marT="45725" marB="45725"/>
                </a:tc>
                <a:tc>
                  <a:txBody>
                    <a:bodyPr/>
                    <a:lstStyle/>
                    <a:p>
                      <a:r>
                        <a:rPr lang="en-US" sz="1800" smtClean="0"/>
                        <a:t>Gradient</a:t>
                      </a:r>
                      <a:r>
                        <a:rPr lang="en-US" sz="1800" baseline="0" smtClean="0"/>
                        <a:t> descent</a:t>
                      </a:r>
                      <a:endParaRPr lang="en-US" sz="1800"/>
                    </a:p>
                  </a:txBody>
                  <a:tcPr marT="45725" marB="45725"/>
                </a:tc>
              </a:tr>
              <a:tr h="370880">
                <a:tc>
                  <a:txBody>
                    <a:bodyPr/>
                    <a:lstStyle/>
                    <a:p>
                      <a:r>
                        <a:rPr lang="en-US" sz="1800" dirty="0" smtClean="0"/>
                        <a:t>Sets of rules</a:t>
                      </a:r>
                      <a:endParaRPr lang="en-US" sz="1800" dirty="0"/>
                    </a:p>
                  </a:txBody>
                  <a:tcPr marT="45725" marB="45725"/>
                </a:tc>
                <a:tc>
                  <a:txBody>
                    <a:bodyPr/>
                    <a:lstStyle/>
                    <a:p>
                      <a:r>
                        <a:rPr lang="en-US" sz="1800" smtClean="0"/>
                        <a:t>Likelihood</a:t>
                      </a:r>
                      <a:endParaRPr lang="en-US" sz="1800"/>
                    </a:p>
                  </a:txBody>
                  <a:tcPr marT="45725" marB="45725"/>
                </a:tc>
                <a:tc>
                  <a:txBody>
                    <a:bodyPr/>
                    <a:lstStyle/>
                    <a:p>
                      <a:r>
                        <a:rPr lang="en-US" sz="1800" smtClean="0"/>
                        <a:t>Quasi-Newton</a:t>
                      </a:r>
                      <a:endParaRPr lang="en-US" sz="1800"/>
                    </a:p>
                  </a:txBody>
                  <a:tcPr marT="45725" marB="45725"/>
                </a:tc>
              </a:tr>
              <a:tr h="370880">
                <a:tc>
                  <a:txBody>
                    <a:bodyPr/>
                    <a:lstStyle/>
                    <a:p>
                      <a:r>
                        <a:rPr lang="en-US" sz="1800" dirty="0" smtClean="0"/>
                        <a:t>Neural networks</a:t>
                      </a:r>
                      <a:endParaRPr lang="en-US" sz="1800" dirty="0"/>
                    </a:p>
                  </a:txBody>
                  <a:tcPr marT="45725" marB="45725"/>
                </a:tc>
                <a:tc>
                  <a:txBody>
                    <a:bodyPr/>
                    <a:lstStyle/>
                    <a:p>
                      <a:r>
                        <a:rPr lang="en-US" sz="1800" smtClean="0"/>
                        <a:t>Posterior prob.</a:t>
                      </a:r>
                      <a:endParaRPr lang="en-US" sz="1800"/>
                    </a:p>
                  </a:txBody>
                  <a:tcPr marT="45725" marB="45725"/>
                </a:tc>
                <a:tc>
                  <a:txBody>
                    <a:bodyPr/>
                    <a:lstStyle/>
                    <a:p>
                      <a:r>
                        <a:rPr lang="en-US" sz="1800" smtClean="0"/>
                        <a:t>Linear</a:t>
                      </a:r>
                      <a:r>
                        <a:rPr lang="en-US" sz="1800" baseline="0" smtClean="0"/>
                        <a:t> progr.</a:t>
                      </a:r>
                      <a:endParaRPr lang="en-US" sz="1800"/>
                    </a:p>
                  </a:txBody>
                  <a:tcPr marT="45725" marB="45725"/>
                </a:tc>
              </a:tr>
              <a:tr h="370880">
                <a:tc>
                  <a:txBody>
                    <a:bodyPr/>
                    <a:lstStyle/>
                    <a:p>
                      <a:r>
                        <a:rPr lang="en-US" sz="1800" dirty="0" smtClean="0"/>
                        <a:t>Graphical</a:t>
                      </a:r>
                      <a:r>
                        <a:rPr lang="en-US" sz="1800" baseline="0" dirty="0" smtClean="0"/>
                        <a:t> models</a:t>
                      </a:r>
                      <a:endParaRPr lang="en-US" sz="1800" dirty="0"/>
                    </a:p>
                  </a:txBody>
                  <a:tcPr marT="45725" marB="45725"/>
                </a:tc>
                <a:tc>
                  <a:txBody>
                    <a:bodyPr/>
                    <a:lstStyle/>
                    <a:p>
                      <a:r>
                        <a:rPr lang="en-US" sz="1800" dirty="0" smtClean="0"/>
                        <a:t>Margin</a:t>
                      </a:r>
                      <a:endParaRPr lang="en-US" sz="1800" dirty="0"/>
                    </a:p>
                  </a:txBody>
                  <a:tcPr marT="45725" marB="45725"/>
                </a:tc>
                <a:tc>
                  <a:txBody>
                    <a:bodyPr/>
                    <a:lstStyle/>
                    <a:p>
                      <a:r>
                        <a:rPr lang="en-US" sz="1800" smtClean="0"/>
                        <a:t>Quadratic progr.</a:t>
                      </a:r>
                      <a:endParaRPr lang="en-US" sz="1800"/>
                    </a:p>
                  </a:txBody>
                  <a:tcPr marT="45725" marB="45725"/>
                </a:tc>
              </a:tr>
              <a:tr h="370880">
                <a:tc>
                  <a:txBody>
                    <a:bodyPr/>
                    <a:lstStyle/>
                    <a:p>
                      <a:r>
                        <a:rPr lang="en-US" sz="1800" smtClean="0"/>
                        <a:t>Etc.</a:t>
                      </a:r>
                      <a:endParaRPr lang="en-US" sz="1800"/>
                    </a:p>
                  </a:txBody>
                  <a:tcPr marT="45725" marB="45725"/>
                </a:tc>
                <a:tc>
                  <a:txBody>
                    <a:bodyPr/>
                    <a:lstStyle/>
                    <a:p>
                      <a:r>
                        <a:rPr lang="en-US" sz="1800" smtClean="0"/>
                        <a:t>Etc.</a:t>
                      </a:r>
                      <a:endParaRPr lang="en-US" sz="1800"/>
                    </a:p>
                  </a:txBody>
                  <a:tcPr marT="45725" marB="45725"/>
                </a:tc>
                <a:tc>
                  <a:txBody>
                    <a:bodyPr/>
                    <a:lstStyle/>
                    <a:p>
                      <a:r>
                        <a:rPr lang="en-US" sz="1800" smtClean="0"/>
                        <a:t>Etc.</a:t>
                      </a:r>
                      <a:endParaRPr lang="en-US" sz="1800"/>
                    </a:p>
                  </a:txBody>
                  <a:tcPr marT="45725" marB="45725"/>
                </a:tc>
              </a:tr>
            </a:tbl>
          </a:graphicData>
        </a:graphic>
      </p:graphicFrame>
    </p:spTree>
    <p:extLst>
      <p:ext uri="{BB962C8B-B14F-4D97-AF65-F5344CB8AC3E}">
        <p14:creationId xmlns:p14="http://schemas.microsoft.com/office/powerpoint/2010/main" val="323352566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r>
              <a:rPr lang="en-US" altLang="en-US" smtClean="0"/>
              <a:t>It’s Generalization that Counts</a:t>
            </a:r>
          </a:p>
        </p:txBody>
      </p:sp>
      <p:sp>
        <p:nvSpPr>
          <p:cNvPr id="15363" name="Content Placeholder 2"/>
          <p:cNvSpPr>
            <a:spLocks noGrp="1"/>
          </p:cNvSpPr>
          <p:nvPr>
            <p:ph idx="1"/>
          </p:nvPr>
        </p:nvSpPr>
        <p:spPr/>
        <p:txBody>
          <a:bodyPr/>
          <a:lstStyle/>
          <a:p>
            <a:r>
              <a:rPr lang="en-US" altLang="en-US" smtClean="0"/>
              <a:t>Divide data into training, test and hold-out or validation set</a:t>
            </a:r>
          </a:p>
          <a:p>
            <a:r>
              <a:rPr lang="en-US" altLang="en-US" smtClean="0"/>
              <a:t>Algorithm must work on test examples never seen before</a:t>
            </a:r>
          </a:p>
          <a:p>
            <a:pPr lvl="1"/>
            <a:r>
              <a:rPr lang="en-US" altLang="en-US" smtClean="0"/>
              <a:t>Training examples can just be memorized</a:t>
            </a:r>
          </a:p>
          <a:p>
            <a:r>
              <a:rPr lang="en-US" altLang="en-US" smtClean="0"/>
              <a:t>Don’t tune parameters on test data</a:t>
            </a:r>
          </a:p>
          <a:p>
            <a:r>
              <a:rPr lang="en-US" altLang="en-US" smtClean="0"/>
              <a:t>Use cross-validation</a:t>
            </a:r>
          </a:p>
        </p:txBody>
      </p:sp>
      <p:grpSp>
        <p:nvGrpSpPr>
          <p:cNvPr id="15364" name="Group 6"/>
          <p:cNvGrpSpPr>
            <a:grpSpLocks/>
          </p:cNvGrpSpPr>
          <p:nvPr/>
        </p:nvGrpSpPr>
        <p:grpSpPr bwMode="auto">
          <a:xfrm>
            <a:off x="6781800" y="1752600"/>
            <a:ext cx="1676400" cy="2590800"/>
            <a:chOff x="0" y="0"/>
            <a:chExt cx="1056" cy="1632"/>
          </a:xfrm>
        </p:grpSpPr>
        <p:sp>
          <p:nvSpPr>
            <p:cNvPr id="15371" name="Rectangle 4"/>
            <p:cNvSpPr>
              <a:spLocks/>
            </p:cNvSpPr>
            <p:nvPr/>
          </p:nvSpPr>
          <p:spPr bwMode="auto">
            <a:xfrm>
              <a:off x="0" y="0"/>
              <a:ext cx="1056" cy="1632"/>
            </a:xfrm>
            <a:prstGeom prst="rect">
              <a:avLst/>
            </a:prstGeom>
            <a:solidFill>
              <a:schemeClr val="accent1"/>
            </a:solidFill>
            <a:ln w="9525">
              <a:solidFill>
                <a:schemeClr val="tx1"/>
              </a:solidFill>
              <a:round/>
              <a:headEnd/>
              <a:tailEnd/>
            </a:ln>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5372" name="Rectangle 5"/>
            <p:cNvSpPr>
              <a:spLocks/>
            </p:cNvSpPr>
            <p:nvPr/>
          </p:nvSpPr>
          <p:spPr bwMode="auto">
            <a:xfrm>
              <a:off x="221" y="620"/>
              <a:ext cx="61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nchor="ctr">
              <a:spAutoFit/>
            </a:bodyPr>
            <a:lstStyle>
              <a:lvl1pPr marL="39688"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2000">
                  <a:ea typeface="MS PGothic" pitchFamily="34" charset="-128"/>
                </a:rPr>
                <a:t>Training</a:t>
              </a:r>
            </a:p>
            <a:p>
              <a:pPr algn="ctr" eaLnBrk="1" hangingPunct="1">
                <a:spcBef>
                  <a:spcPct val="0"/>
                </a:spcBef>
                <a:buClrTx/>
                <a:buSzTx/>
                <a:buFontTx/>
                <a:buNone/>
              </a:pPr>
              <a:r>
                <a:rPr lang="en-US" altLang="en-US" sz="2000">
                  <a:ea typeface="MS PGothic" pitchFamily="34" charset="-128"/>
                </a:rPr>
                <a:t>Data</a:t>
              </a:r>
            </a:p>
          </p:txBody>
        </p:sp>
      </p:grpSp>
      <p:grpSp>
        <p:nvGrpSpPr>
          <p:cNvPr id="15365" name="Group 9"/>
          <p:cNvGrpSpPr>
            <a:grpSpLocks/>
          </p:cNvGrpSpPr>
          <p:nvPr/>
        </p:nvGrpSpPr>
        <p:grpSpPr bwMode="auto">
          <a:xfrm>
            <a:off x="6781800" y="4419600"/>
            <a:ext cx="1676400" cy="990600"/>
            <a:chOff x="0" y="0"/>
            <a:chExt cx="1056" cy="624"/>
          </a:xfrm>
        </p:grpSpPr>
        <p:sp>
          <p:nvSpPr>
            <p:cNvPr id="15369" name="Rectangle 7"/>
            <p:cNvSpPr>
              <a:spLocks/>
            </p:cNvSpPr>
            <p:nvPr/>
          </p:nvSpPr>
          <p:spPr bwMode="auto">
            <a:xfrm>
              <a:off x="0" y="0"/>
              <a:ext cx="1056" cy="624"/>
            </a:xfrm>
            <a:prstGeom prst="rect">
              <a:avLst/>
            </a:prstGeom>
            <a:solidFill>
              <a:srgbClr val="CCFFCC"/>
            </a:solidFill>
            <a:ln w="9525">
              <a:solidFill>
                <a:schemeClr val="tx1"/>
              </a:solidFill>
              <a:round/>
              <a:headEnd/>
              <a:tailEnd/>
            </a:ln>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5370" name="Rectangle 8"/>
            <p:cNvSpPr>
              <a:spLocks/>
            </p:cNvSpPr>
            <p:nvPr/>
          </p:nvSpPr>
          <p:spPr bwMode="auto">
            <a:xfrm>
              <a:off x="179" y="118"/>
              <a:ext cx="698"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nchor="ctr">
              <a:spAutoFit/>
            </a:bodyPr>
            <a:lstStyle>
              <a:lvl1pPr marL="39688"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2000">
                  <a:ea typeface="MS PGothic" pitchFamily="34" charset="-128"/>
                </a:rPr>
                <a:t>Hold-Out</a:t>
              </a:r>
            </a:p>
            <a:p>
              <a:pPr algn="ctr" eaLnBrk="1" hangingPunct="1">
                <a:spcBef>
                  <a:spcPct val="0"/>
                </a:spcBef>
                <a:buClrTx/>
                <a:buSzTx/>
                <a:buFontTx/>
                <a:buNone/>
              </a:pPr>
              <a:r>
                <a:rPr lang="en-US" altLang="en-US" sz="2000">
                  <a:ea typeface="MS PGothic" pitchFamily="34" charset="-128"/>
                </a:rPr>
                <a:t>Data</a:t>
              </a:r>
            </a:p>
          </p:txBody>
        </p:sp>
      </p:grpSp>
      <p:grpSp>
        <p:nvGrpSpPr>
          <p:cNvPr id="15366" name="Group 12"/>
          <p:cNvGrpSpPr>
            <a:grpSpLocks/>
          </p:cNvGrpSpPr>
          <p:nvPr/>
        </p:nvGrpSpPr>
        <p:grpSpPr bwMode="auto">
          <a:xfrm>
            <a:off x="6781800" y="5486400"/>
            <a:ext cx="1676400" cy="914400"/>
            <a:chOff x="0" y="0"/>
            <a:chExt cx="1056" cy="576"/>
          </a:xfrm>
        </p:grpSpPr>
        <p:sp>
          <p:nvSpPr>
            <p:cNvPr id="15367" name="Rectangle 10"/>
            <p:cNvSpPr>
              <a:spLocks/>
            </p:cNvSpPr>
            <p:nvPr/>
          </p:nvSpPr>
          <p:spPr bwMode="auto">
            <a:xfrm>
              <a:off x="0" y="0"/>
              <a:ext cx="1056" cy="576"/>
            </a:xfrm>
            <a:prstGeom prst="rect">
              <a:avLst/>
            </a:prstGeom>
            <a:solidFill>
              <a:srgbClr val="FF99CC"/>
            </a:solidFill>
            <a:ln w="9525">
              <a:solidFill>
                <a:schemeClr val="tx1"/>
              </a:solidFill>
              <a:round/>
              <a:headEnd/>
              <a:tailEnd/>
            </a:ln>
          </p:spPr>
          <p:txBody>
            <a:bodyPr lIns="0" tIns="0" rIns="0" bIns="0"/>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5368" name="Rectangle 11"/>
            <p:cNvSpPr>
              <a:spLocks/>
            </p:cNvSpPr>
            <p:nvPr/>
          </p:nvSpPr>
          <p:spPr bwMode="auto">
            <a:xfrm>
              <a:off x="327" y="92"/>
              <a:ext cx="401"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nchor="ctr">
              <a:spAutoFit/>
            </a:bodyPr>
            <a:lstStyle>
              <a:lvl1pPr marL="39688"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2000">
                  <a:ea typeface="MS PGothic" pitchFamily="34" charset="-128"/>
                </a:rPr>
                <a:t>Test</a:t>
              </a:r>
            </a:p>
            <a:p>
              <a:pPr algn="ctr" eaLnBrk="1" hangingPunct="1">
                <a:spcBef>
                  <a:spcPct val="0"/>
                </a:spcBef>
                <a:buClrTx/>
                <a:buSzTx/>
                <a:buFontTx/>
                <a:buNone/>
              </a:pPr>
              <a:r>
                <a:rPr lang="en-US" altLang="en-US" sz="2000">
                  <a:ea typeface="MS PGothic" pitchFamily="34" charset="-128"/>
                </a:rPr>
                <a:t>Data</a:t>
              </a:r>
            </a:p>
          </p:txBody>
        </p:sp>
      </p:grpSp>
    </p:spTree>
    <p:extLst>
      <p:ext uri="{BB962C8B-B14F-4D97-AF65-F5344CB8AC3E}">
        <p14:creationId xmlns:p14="http://schemas.microsoft.com/office/powerpoint/2010/main" val="32379035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fontScale="90000"/>
          </a:bodyPr>
          <a:lstStyle/>
          <a:p>
            <a:r>
              <a:rPr lang="en-US" altLang="en-US" smtClean="0"/>
              <a:t>K-Fold Cross Validation</a:t>
            </a:r>
          </a:p>
        </p:txBody>
      </p:sp>
      <p:sp>
        <p:nvSpPr>
          <p:cNvPr id="16387" name="Content Placeholder 2"/>
          <p:cNvSpPr>
            <a:spLocks noGrp="1"/>
          </p:cNvSpPr>
          <p:nvPr>
            <p:ph idx="1"/>
          </p:nvPr>
        </p:nvSpPr>
        <p:spPr/>
        <p:txBody>
          <a:bodyPr/>
          <a:lstStyle/>
          <a:p>
            <a:r>
              <a:rPr lang="en-US" altLang="en-US" smtClean="0"/>
              <a:t>Choose a suitable K (usually 10)</a:t>
            </a:r>
          </a:p>
        </p:txBody>
      </p:sp>
      <p:sp>
        <p:nvSpPr>
          <p:cNvPr id="16388" name="Text Box 3"/>
          <p:cNvSpPr txBox="1">
            <a:spLocks noChangeArrowheads="1"/>
          </p:cNvSpPr>
          <p:nvPr/>
        </p:nvSpPr>
        <p:spPr bwMode="auto">
          <a:xfrm>
            <a:off x="1676400" y="2971800"/>
            <a:ext cx="74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a:spcBef>
                <a:spcPct val="0"/>
              </a:spcBef>
              <a:buClrTx/>
              <a:buSzTx/>
              <a:buFontTx/>
              <a:buNone/>
            </a:pPr>
            <a:r>
              <a:rPr lang="en-US" altLang="en-US" sz="2000">
                <a:latin typeface="Times New Roman" pitchFamily="18" charset="0"/>
              </a:rPr>
              <a:t>k-fold</a:t>
            </a:r>
          </a:p>
        </p:txBody>
      </p:sp>
      <p:grpSp>
        <p:nvGrpSpPr>
          <p:cNvPr id="16389" name="Group 6"/>
          <p:cNvGrpSpPr>
            <a:grpSpLocks noChangeAspect="1"/>
          </p:cNvGrpSpPr>
          <p:nvPr/>
        </p:nvGrpSpPr>
        <p:grpSpPr bwMode="auto">
          <a:xfrm>
            <a:off x="2514600" y="1914525"/>
            <a:ext cx="4094163" cy="2436813"/>
            <a:chOff x="1741" y="1206"/>
            <a:chExt cx="1903" cy="1133"/>
          </a:xfrm>
        </p:grpSpPr>
        <p:sp>
          <p:nvSpPr>
            <p:cNvPr id="16390" name="AutoShape 7"/>
            <p:cNvSpPr>
              <a:spLocks noChangeAspect="1" noChangeArrowheads="1" noTextEdit="1"/>
            </p:cNvSpPr>
            <p:nvPr/>
          </p:nvSpPr>
          <p:spPr bwMode="auto">
            <a:xfrm>
              <a:off x="1741" y="1206"/>
              <a:ext cx="1903" cy="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16391" name="Group 8"/>
            <p:cNvGrpSpPr>
              <a:grpSpLocks/>
            </p:cNvGrpSpPr>
            <p:nvPr/>
          </p:nvGrpSpPr>
          <p:grpSpPr bwMode="auto">
            <a:xfrm>
              <a:off x="2003" y="1393"/>
              <a:ext cx="1624" cy="151"/>
              <a:chOff x="2003" y="1393"/>
              <a:chExt cx="1624" cy="151"/>
            </a:xfrm>
          </p:grpSpPr>
          <p:sp>
            <p:nvSpPr>
              <p:cNvPr id="16451" name="Rectangle 9"/>
              <p:cNvSpPr>
                <a:spLocks noChangeArrowheads="1"/>
              </p:cNvSpPr>
              <p:nvPr/>
            </p:nvSpPr>
            <p:spPr bwMode="auto">
              <a:xfrm>
                <a:off x="2003" y="1393"/>
                <a:ext cx="1624" cy="151"/>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52" name="Rectangle 10"/>
              <p:cNvSpPr>
                <a:spLocks noChangeArrowheads="1"/>
              </p:cNvSpPr>
              <p:nvPr/>
            </p:nvSpPr>
            <p:spPr bwMode="auto">
              <a:xfrm>
                <a:off x="2003" y="1393"/>
                <a:ext cx="1624" cy="151"/>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392" name="Group 11"/>
            <p:cNvGrpSpPr>
              <a:grpSpLocks/>
            </p:cNvGrpSpPr>
            <p:nvPr/>
          </p:nvGrpSpPr>
          <p:grpSpPr bwMode="auto">
            <a:xfrm>
              <a:off x="2003" y="1393"/>
              <a:ext cx="271" cy="151"/>
              <a:chOff x="2003" y="1393"/>
              <a:chExt cx="271" cy="151"/>
            </a:xfrm>
          </p:grpSpPr>
          <p:sp>
            <p:nvSpPr>
              <p:cNvPr id="16449" name="Rectangle 12"/>
              <p:cNvSpPr>
                <a:spLocks noChangeArrowheads="1"/>
              </p:cNvSpPr>
              <p:nvPr/>
            </p:nvSpPr>
            <p:spPr bwMode="auto">
              <a:xfrm>
                <a:off x="2003" y="1393"/>
                <a:ext cx="271" cy="15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50" name="Rectangle 13"/>
              <p:cNvSpPr>
                <a:spLocks noChangeArrowheads="1"/>
              </p:cNvSpPr>
              <p:nvPr/>
            </p:nvSpPr>
            <p:spPr bwMode="auto">
              <a:xfrm>
                <a:off x="2003" y="1393"/>
                <a:ext cx="271" cy="151"/>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sp>
          <p:nvSpPr>
            <p:cNvPr id="16393" name="Freeform 14"/>
            <p:cNvSpPr>
              <a:spLocks noEditPoints="1"/>
            </p:cNvSpPr>
            <p:nvPr/>
          </p:nvSpPr>
          <p:spPr bwMode="auto">
            <a:xfrm>
              <a:off x="2688" y="1845"/>
              <a:ext cx="15" cy="225"/>
            </a:xfrm>
            <a:custGeom>
              <a:avLst/>
              <a:gdLst>
                <a:gd name="T0" fmla="*/ 15 w 15"/>
                <a:gd name="T1" fmla="*/ 0 h 225"/>
                <a:gd name="T2" fmla="*/ 15 w 15"/>
                <a:gd name="T3" fmla="*/ 15 h 225"/>
                <a:gd name="T4" fmla="*/ 0 w 15"/>
                <a:gd name="T5" fmla="*/ 15 h 225"/>
                <a:gd name="T6" fmla="*/ 0 w 15"/>
                <a:gd name="T7" fmla="*/ 0 h 225"/>
                <a:gd name="T8" fmla="*/ 15 w 15"/>
                <a:gd name="T9" fmla="*/ 0 h 225"/>
                <a:gd name="T10" fmla="*/ 15 w 15"/>
                <a:gd name="T11" fmla="*/ 30 h 225"/>
                <a:gd name="T12" fmla="*/ 15 w 15"/>
                <a:gd name="T13" fmla="*/ 45 h 225"/>
                <a:gd name="T14" fmla="*/ 0 w 15"/>
                <a:gd name="T15" fmla="*/ 45 h 225"/>
                <a:gd name="T16" fmla="*/ 0 w 15"/>
                <a:gd name="T17" fmla="*/ 30 h 225"/>
                <a:gd name="T18" fmla="*/ 15 w 15"/>
                <a:gd name="T19" fmla="*/ 30 h 225"/>
                <a:gd name="T20" fmla="*/ 15 w 15"/>
                <a:gd name="T21" fmla="*/ 60 h 225"/>
                <a:gd name="T22" fmla="*/ 15 w 15"/>
                <a:gd name="T23" fmla="*/ 75 h 225"/>
                <a:gd name="T24" fmla="*/ 0 w 15"/>
                <a:gd name="T25" fmla="*/ 75 h 225"/>
                <a:gd name="T26" fmla="*/ 0 w 15"/>
                <a:gd name="T27" fmla="*/ 60 h 225"/>
                <a:gd name="T28" fmla="*/ 15 w 15"/>
                <a:gd name="T29" fmla="*/ 60 h 225"/>
                <a:gd name="T30" fmla="*/ 15 w 15"/>
                <a:gd name="T31" fmla="*/ 90 h 225"/>
                <a:gd name="T32" fmla="*/ 15 w 15"/>
                <a:gd name="T33" fmla="*/ 105 h 225"/>
                <a:gd name="T34" fmla="*/ 0 w 15"/>
                <a:gd name="T35" fmla="*/ 105 h 225"/>
                <a:gd name="T36" fmla="*/ 0 w 15"/>
                <a:gd name="T37" fmla="*/ 90 h 225"/>
                <a:gd name="T38" fmla="*/ 15 w 15"/>
                <a:gd name="T39" fmla="*/ 90 h 225"/>
                <a:gd name="T40" fmla="*/ 15 w 15"/>
                <a:gd name="T41" fmla="*/ 120 h 225"/>
                <a:gd name="T42" fmla="*/ 15 w 15"/>
                <a:gd name="T43" fmla="*/ 135 h 225"/>
                <a:gd name="T44" fmla="*/ 0 w 15"/>
                <a:gd name="T45" fmla="*/ 135 h 225"/>
                <a:gd name="T46" fmla="*/ 0 w 15"/>
                <a:gd name="T47" fmla="*/ 120 h 225"/>
                <a:gd name="T48" fmla="*/ 15 w 15"/>
                <a:gd name="T49" fmla="*/ 120 h 225"/>
                <a:gd name="T50" fmla="*/ 15 w 15"/>
                <a:gd name="T51" fmla="*/ 150 h 225"/>
                <a:gd name="T52" fmla="*/ 15 w 15"/>
                <a:gd name="T53" fmla="*/ 165 h 225"/>
                <a:gd name="T54" fmla="*/ 0 w 15"/>
                <a:gd name="T55" fmla="*/ 165 h 225"/>
                <a:gd name="T56" fmla="*/ 0 w 15"/>
                <a:gd name="T57" fmla="*/ 150 h 225"/>
                <a:gd name="T58" fmla="*/ 15 w 15"/>
                <a:gd name="T59" fmla="*/ 150 h 225"/>
                <a:gd name="T60" fmla="*/ 15 w 15"/>
                <a:gd name="T61" fmla="*/ 180 h 225"/>
                <a:gd name="T62" fmla="*/ 15 w 15"/>
                <a:gd name="T63" fmla="*/ 195 h 225"/>
                <a:gd name="T64" fmla="*/ 0 w 15"/>
                <a:gd name="T65" fmla="*/ 195 h 225"/>
                <a:gd name="T66" fmla="*/ 0 w 15"/>
                <a:gd name="T67" fmla="*/ 180 h 225"/>
                <a:gd name="T68" fmla="*/ 15 w 15"/>
                <a:gd name="T69" fmla="*/ 180 h 225"/>
                <a:gd name="T70" fmla="*/ 15 w 15"/>
                <a:gd name="T71" fmla="*/ 210 h 225"/>
                <a:gd name="T72" fmla="*/ 15 w 15"/>
                <a:gd name="T73" fmla="*/ 225 h 225"/>
                <a:gd name="T74" fmla="*/ 0 w 15"/>
                <a:gd name="T75" fmla="*/ 225 h 225"/>
                <a:gd name="T76" fmla="*/ 0 w 15"/>
                <a:gd name="T77" fmla="*/ 210 h 225"/>
                <a:gd name="T78" fmla="*/ 15 w 15"/>
                <a:gd name="T79" fmla="*/ 210 h 2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5" h="225">
                  <a:moveTo>
                    <a:pt x="15" y="0"/>
                  </a:moveTo>
                  <a:lnTo>
                    <a:pt x="15" y="15"/>
                  </a:lnTo>
                  <a:lnTo>
                    <a:pt x="0" y="15"/>
                  </a:lnTo>
                  <a:lnTo>
                    <a:pt x="0" y="0"/>
                  </a:lnTo>
                  <a:lnTo>
                    <a:pt x="15" y="0"/>
                  </a:lnTo>
                  <a:close/>
                  <a:moveTo>
                    <a:pt x="15" y="30"/>
                  </a:moveTo>
                  <a:lnTo>
                    <a:pt x="15" y="45"/>
                  </a:lnTo>
                  <a:lnTo>
                    <a:pt x="0" y="45"/>
                  </a:lnTo>
                  <a:lnTo>
                    <a:pt x="0" y="30"/>
                  </a:lnTo>
                  <a:lnTo>
                    <a:pt x="15" y="30"/>
                  </a:lnTo>
                  <a:close/>
                  <a:moveTo>
                    <a:pt x="15" y="60"/>
                  </a:moveTo>
                  <a:lnTo>
                    <a:pt x="15" y="75"/>
                  </a:lnTo>
                  <a:lnTo>
                    <a:pt x="0" y="75"/>
                  </a:lnTo>
                  <a:lnTo>
                    <a:pt x="0" y="60"/>
                  </a:lnTo>
                  <a:lnTo>
                    <a:pt x="15" y="60"/>
                  </a:lnTo>
                  <a:close/>
                  <a:moveTo>
                    <a:pt x="15" y="90"/>
                  </a:moveTo>
                  <a:lnTo>
                    <a:pt x="15" y="105"/>
                  </a:lnTo>
                  <a:lnTo>
                    <a:pt x="0" y="105"/>
                  </a:lnTo>
                  <a:lnTo>
                    <a:pt x="0" y="90"/>
                  </a:lnTo>
                  <a:lnTo>
                    <a:pt x="15" y="90"/>
                  </a:lnTo>
                  <a:close/>
                  <a:moveTo>
                    <a:pt x="15" y="120"/>
                  </a:moveTo>
                  <a:lnTo>
                    <a:pt x="15" y="135"/>
                  </a:lnTo>
                  <a:lnTo>
                    <a:pt x="0" y="135"/>
                  </a:lnTo>
                  <a:lnTo>
                    <a:pt x="0" y="120"/>
                  </a:lnTo>
                  <a:lnTo>
                    <a:pt x="15" y="120"/>
                  </a:lnTo>
                  <a:close/>
                  <a:moveTo>
                    <a:pt x="15" y="150"/>
                  </a:moveTo>
                  <a:lnTo>
                    <a:pt x="15" y="165"/>
                  </a:lnTo>
                  <a:lnTo>
                    <a:pt x="0" y="165"/>
                  </a:lnTo>
                  <a:lnTo>
                    <a:pt x="0" y="150"/>
                  </a:lnTo>
                  <a:lnTo>
                    <a:pt x="15" y="150"/>
                  </a:lnTo>
                  <a:close/>
                  <a:moveTo>
                    <a:pt x="15" y="180"/>
                  </a:moveTo>
                  <a:lnTo>
                    <a:pt x="15" y="195"/>
                  </a:lnTo>
                  <a:lnTo>
                    <a:pt x="0" y="195"/>
                  </a:lnTo>
                  <a:lnTo>
                    <a:pt x="0" y="180"/>
                  </a:lnTo>
                  <a:lnTo>
                    <a:pt x="15" y="180"/>
                  </a:lnTo>
                  <a:close/>
                  <a:moveTo>
                    <a:pt x="15" y="210"/>
                  </a:moveTo>
                  <a:lnTo>
                    <a:pt x="15" y="225"/>
                  </a:lnTo>
                  <a:lnTo>
                    <a:pt x="0" y="225"/>
                  </a:lnTo>
                  <a:lnTo>
                    <a:pt x="0" y="210"/>
                  </a:lnTo>
                  <a:lnTo>
                    <a:pt x="15" y="210"/>
                  </a:lnTo>
                  <a:close/>
                </a:path>
              </a:pathLst>
            </a:custGeom>
            <a:solidFill>
              <a:srgbClr val="292929"/>
            </a:solidFill>
            <a:ln w="1588" cap="flat">
              <a:solidFill>
                <a:srgbClr val="292929"/>
              </a:solidFill>
              <a:prstDash val="solid"/>
              <a:bevel/>
              <a:headEnd/>
              <a:tailEnd/>
            </a:ln>
          </p:spPr>
          <p:txBody>
            <a:bodyPr/>
            <a:lstStyle/>
            <a:p>
              <a:endParaRPr lang="en-US"/>
            </a:p>
          </p:txBody>
        </p:sp>
        <p:grpSp>
          <p:nvGrpSpPr>
            <p:cNvPr id="16394" name="Group 15"/>
            <p:cNvGrpSpPr>
              <a:grpSpLocks/>
            </p:cNvGrpSpPr>
            <p:nvPr/>
          </p:nvGrpSpPr>
          <p:grpSpPr bwMode="auto">
            <a:xfrm>
              <a:off x="2244" y="1393"/>
              <a:ext cx="271" cy="151"/>
              <a:chOff x="2244" y="1393"/>
              <a:chExt cx="271" cy="151"/>
            </a:xfrm>
          </p:grpSpPr>
          <p:sp>
            <p:nvSpPr>
              <p:cNvPr id="16447" name="Rectangle 16"/>
              <p:cNvSpPr>
                <a:spLocks noChangeArrowheads="1"/>
              </p:cNvSpPr>
              <p:nvPr/>
            </p:nvSpPr>
            <p:spPr bwMode="auto">
              <a:xfrm>
                <a:off x="2244" y="1393"/>
                <a:ext cx="271" cy="151"/>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48" name="Rectangle 17"/>
              <p:cNvSpPr>
                <a:spLocks noChangeArrowheads="1"/>
              </p:cNvSpPr>
              <p:nvPr/>
            </p:nvSpPr>
            <p:spPr bwMode="auto">
              <a:xfrm>
                <a:off x="2244" y="1393"/>
                <a:ext cx="271" cy="151"/>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395" name="Group 18"/>
            <p:cNvGrpSpPr>
              <a:grpSpLocks/>
            </p:cNvGrpSpPr>
            <p:nvPr/>
          </p:nvGrpSpPr>
          <p:grpSpPr bwMode="auto">
            <a:xfrm>
              <a:off x="2515" y="1393"/>
              <a:ext cx="270" cy="151"/>
              <a:chOff x="2515" y="1393"/>
              <a:chExt cx="270" cy="151"/>
            </a:xfrm>
          </p:grpSpPr>
          <p:sp>
            <p:nvSpPr>
              <p:cNvPr id="16445" name="Rectangle 19"/>
              <p:cNvSpPr>
                <a:spLocks noChangeArrowheads="1"/>
              </p:cNvSpPr>
              <p:nvPr/>
            </p:nvSpPr>
            <p:spPr bwMode="auto">
              <a:xfrm>
                <a:off x="2515" y="1393"/>
                <a:ext cx="270" cy="151"/>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46" name="Rectangle 20"/>
              <p:cNvSpPr>
                <a:spLocks noChangeArrowheads="1"/>
              </p:cNvSpPr>
              <p:nvPr/>
            </p:nvSpPr>
            <p:spPr bwMode="auto">
              <a:xfrm>
                <a:off x="2515" y="1393"/>
                <a:ext cx="270" cy="151"/>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396" name="Group 21"/>
            <p:cNvGrpSpPr>
              <a:grpSpLocks/>
            </p:cNvGrpSpPr>
            <p:nvPr/>
          </p:nvGrpSpPr>
          <p:grpSpPr bwMode="auto">
            <a:xfrm>
              <a:off x="2785" y="1393"/>
              <a:ext cx="271" cy="151"/>
              <a:chOff x="2785" y="1393"/>
              <a:chExt cx="271" cy="151"/>
            </a:xfrm>
          </p:grpSpPr>
          <p:sp>
            <p:nvSpPr>
              <p:cNvPr id="16443" name="Rectangle 22"/>
              <p:cNvSpPr>
                <a:spLocks noChangeArrowheads="1"/>
              </p:cNvSpPr>
              <p:nvPr/>
            </p:nvSpPr>
            <p:spPr bwMode="auto">
              <a:xfrm>
                <a:off x="2785" y="1393"/>
                <a:ext cx="271" cy="151"/>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44" name="Rectangle 23"/>
              <p:cNvSpPr>
                <a:spLocks noChangeArrowheads="1"/>
              </p:cNvSpPr>
              <p:nvPr/>
            </p:nvSpPr>
            <p:spPr bwMode="auto">
              <a:xfrm>
                <a:off x="2785" y="1393"/>
                <a:ext cx="271" cy="151"/>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397" name="Group 24"/>
            <p:cNvGrpSpPr>
              <a:grpSpLocks/>
            </p:cNvGrpSpPr>
            <p:nvPr/>
          </p:nvGrpSpPr>
          <p:grpSpPr bwMode="auto">
            <a:xfrm>
              <a:off x="3056" y="1393"/>
              <a:ext cx="271" cy="151"/>
              <a:chOff x="3056" y="1393"/>
              <a:chExt cx="271" cy="151"/>
            </a:xfrm>
          </p:grpSpPr>
          <p:sp>
            <p:nvSpPr>
              <p:cNvPr id="16441" name="Rectangle 25"/>
              <p:cNvSpPr>
                <a:spLocks noChangeArrowheads="1"/>
              </p:cNvSpPr>
              <p:nvPr/>
            </p:nvSpPr>
            <p:spPr bwMode="auto">
              <a:xfrm>
                <a:off x="3056" y="1393"/>
                <a:ext cx="271" cy="151"/>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42" name="Rectangle 26"/>
              <p:cNvSpPr>
                <a:spLocks noChangeArrowheads="1"/>
              </p:cNvSpPr>
              <p:nvPr/>
            </p:nvSpPr>
            <p:spPr bwMode="auto">
              <a:xfrm>
                <a:off x="3056" y="1393"/>
                <a:ext cx="271" cy="151"/>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398" name="Group 27"/>
            <p:cNvGrpSpPr>
              <a:grpSpLocks/>
            </p:cNvGrpSpPr>
            <p:nvPr/>
          </p:nvGrpSpPr>
          <p:grpSpPr bwMode="auto">
            <a:xfrm>
              <a:off x="2003" y="1604"/>
              <a:ext cx="1624" cy="150"/>
              <a:chOff x="2003" y="1604"/>
              <a:chExt cx="1624" cy="150"/>
            </a:xfrm>
          </p:grpSpPr>
          <p:sp>
            <p:nvSpPr>
              <p:cNvPr id="16439" name="Rectangle 28"/>
              <p:cNvSpPr>
                <a:spLocks noChangeArrowheads="1"/>
              </p:cNvSpPr>
              <p:nvPr/>
            </p:nvSpPr>
            <p:spPr bwMode="auto">
              <a:xfrm>
                <a:off x="2003" y="1604"/>
                <a:ext cx="1624"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40" name="Rectangle 29"/>
              <p:cNvSpPr>
                <a:spLocks noChangeArrowheads="1"/>
              </p:cNvSpPr>
              <p:nvPr/>
            </p:nvSpPr>
            <p:spPr bwMode="auto">
              <a:xfrm>
                <a:off x="2003" y="1604"/>
                <a:ext cx="1624"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399" name="Group 30"/>
            <p:cNvGrpSpPr>
              <a:grpSpLocks/>
            </p:cNvGrpSpPr>
            <p:nvPr/>
          </p:nvGrpSpPr>
          <p:grpSpPr bwMode="auto">
            <a:xfrm>
              <a:off x="2244" y="1604"/>
              <a:ext cx="271" cy="150"/>
              <a:chOff x="2244" y="1604"/>
              <a:chExt cx="271" cy="150"/>
            </a:xfrm>
          </p:grpSpPr>
          <p:sp>
            <p:nvSpPr>
              <p:cNvPr id="16437" name="Rectangle 31"/>
              <p:cNvSpPr>
                <a:spLocks noChangeArrowheads="1"/>
              </p:cNvSpPr>
              <p:nvPr/>
            </p:nvSpPr>
            <p:spPr bwMode="auto">
              <a:xfrm>
                <a:off x="2244" y="1604"/>
                <a:ext cx="271"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38" name="Rectangle 32"/>
              <p:cNvSpPr>
                <a:spLocks noChangeArrowheads="1"/>
              </p:cNvSpPr>
              <p:nvPr/>
            </p:nvSpPr>
            <p:spPr bwMode="auto">
              <a:xfrm>
                <a:off x="2244" y="1604"/>
                <a:ext cx="271"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0" name="Group 33"/>
            <p:cNvGrpSpPr>
              <a:grpSpLocks/>
            </p:cNvGrpSpPr>
            <p:nvPr/>
          </p:nvGrpSpPr>
          <p:grpSpPr bwMode="auto">
            <a:xfrm>
              <a:off x="2244" y="1604"/>
              <a:ext cx="271" cy="150"/>
              <a:chOff x="2244" y="1604"/>
              <a:chExt cx="271" cy="150"/>
            </a:xfrm>
          </p:grpSpPr>
          <p:sp>
            <p:nvSpPr>
              <p:cNvPr id="16435" name="Rectangle 34"/>
              <p:cNvSpPr>
                <a:spLocks noChangeArrowheads="1"/>
              </p:cNvSpPr>
              <p:nvPr/>
            </p:nvSpPr>
            <p:spPr bwMode="auto">
              <a:xfrm>
                <a:off x="2244" y="1604"/>
                <a:ext cx="271" cy="1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36" name="Rectangle 35"/>
              <p:cNvSpPr>
                <a:spLocks noChangeArrowheads="1"/>
              </p:cNvSpPr>
              <p:nvPr/>
            </p:nvSpPr>
            <p:spPr bwMode="auto">
              <a:xfrm>
                <a:off x="2244" y="1604"/>
                <a:ext cx="271"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1" name="Group 36"/>
            <p:cNvGrpSpPr>
              <a:grpSpLocks/>
            </p:cNvGrpSpPr>
            <p:nvPr/>
          </p:nvGrpSpPr>
          <p:grpSpPr bwMode="auto">
            <a:xfrm>
              <a:off x="2515" y="1604"/>
              <a:ext cx="270" cy="150"/>
              <a:chOff x="2515" y="1604"/>
              <a:chExt cx="270" cy="150"/>
            </a:xfrm>
          </p:grpSpPr>
          <p:sp>
            <p:nvSpPr>
              <p:cNvPr id="16433" name="Rectangle 37"/>
              <p:cNvSpPr>
                <a:spLocks noChangeArrowheads="1"/>
              </p:cNvSpPr>
              <p:nvPr/>
            </p:nvSpPr>
            <p:spPr bwMode="auto">
              <a:xfrm>
                <a:off x="2515" y="1604"/>
                <a:ext cx="270"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34" name="Rectangle 38"/>
              <p:cNvSpPr>
                <a:spLocks noChangeArrowheads="1"/>
              </p:cNvSpPr>
              <p:nvPr/>
            </p:nvSpPr>
            <p:spPr bwMode="auto">
              <a:xfrm>
                <a:off x="2515" y="1604"/>
                <a:ext cx="270"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2" name="Group 39"/>
            <p:cNvGrpSpPr>
              <a:grpSpLocks/>
            </p:cNvGrpSpPr>
            <p:nvPr/>
          </p:nvGrpSpPr>
          <p:grpSpPr bwMode="auto">
            <a:xfrm>
              <a:off x="2785" y="1604"/>
              <a:ext cx="271" cy="150"/>
              <a:chOff x="2785" y="1604"/>
              <a:chExt cx="271" cy="150"/>
            </a:xfrm>
          </p:grpSpPr>
          <p:sp>
            <p:nvSpPr>
              <p:cNvPr id="16431" name="Rectangle 40"/>
              <p:cNvSpPr>
                <a:spLocks noChangeArrowheads="1"/>
              </p:cNvSpPr>
              <p:nvPr/>
            </p:nvSpPr>
            <p:spPr bwMode="auto">
              <a:xfrm>
                <a:off x="2785" y="1604"/>
                <a:ext cx="271"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32" name="Rectangle 41"/>
              <p:cNvSpPr>
                <a:spLocks noChangeArrowheads="1"/>
              </p:cNvSpPr>
              <p:nvPr/>
            </p:nvSpPr>
            <p:spPr bwMode="auto">
              <a:xfrm>
                <a:off x="2785" y="1604"/>
                <a:ext cx="271"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3" name="Group 42"/>
            <p:cNvGrpSpPr>
              <a:grpSpLocks/>
            </p:cNvGrpSpPr>
            <p:nvPr/>
          </p:nvGrpSpPr>
          <p:grpSpPr bwMode="auto">
            <a:xfrm>
              <a:off x="3056" y="1604"/>
              <a:ext cx="271" cy="150"/>
              <a:chOff x="3056" y="1604"/>
              <a:chExt cx="271" cy="150"/>
            </a:xfrm>
          </p:grpSpPr>
          <p:sp>
            <p:nvSpPr>
              <p:cNvPr id="16429" name="Rectangle 43"/>
              <p:cNvSpPr>
                <a:spLocks noChangeArrowheads="1"/>
              </p:cNvSpPr>
              <p:nvPr/>
            </p:nvSpPr>
            <p:spPr bwMode="auto">
              <a:xfrm>
                <a:off x="3056" y="1604"/>
                <a:ext cx="271"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30" name="Rectangle 44"/>
              <p:cNvSpPr>
                <a:spLocks noChangeArrowheads="1"/>
              </p:cNvSpPr>
              <p:nvPr/>
            </p:nvSpPr>
            <p:spPr bwMode="auto">
              <a:xfrm>
                <a:off x="3056" y="1604"/>
                <a:ext cx="271"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4" name="Group 45"/>
            <p:cNvGrpSpPr>
              <a:grpSpLocks/>
            </p:cNvGrpSpPr>
            <p:nvPr/>
          </p:nvGrpSpPr>
          <p:grpSpPr bwMode="auto">
            <a:xfrm>
              <a:off x="2003" y="2146"/>
              <a:ext cx="1624" cy="150"/>
              <a:chOff x="2003" y="2146"/>
              <a:chExt cx="1624" cy="150"/>
            </a:xfrm>
          </p:grpSpPr>
          <p:sp>
            <p:nvSpPr>
              <p:cNvPr id="16427" name="Rectangle 46"/>
              <p:cNvSpPr>
                <a:spLocks noChangeArrowheads="1"/>
              </p:cNvSpPr>
              <p:nvPr/>
            </p:nvSpPr>
            <p:spPr bwMode="auto">
              <a:xfrm>
                <a:off x="2003" y="2146"/>
                <a:ext cx="1624"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28" name="Rectangle 47"/>
              <p:cNvSpPr>
                <a:spLocks noChangeArrowheads="1"/>
              </p:cNvSpPr>
              <p:nvPr/>
            </p:nvSpPr>
            <p:spPr bwMode="auto">
              <a:xfrm>
                <a:off x="2003" y="2146"/>
                <a:ext cx="1624"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5" name="Group 48"/>
            <p:cNvGrpSpPr>
              <a:grpSpLocks/>
            </p:cNvGrpSpPr>
            <p:nvPr/>
          </p:nvGrpSpPr>
          <p:grpSpPr bwMode="auto">
            <a:xfrm>
              <a:off x="2274" y="2146"/>
              <a:ext cx="271" cy="150"/>
              <a:chOff x="2274" y="2146"/>
              <a:chExt cx="271" cy="150"/>
            </a:xfrm>
          </p:grpSpPr>
          <p:sp>
            <p:nvSpPr>
              <p:cNvPr id="16425" name="Rectangle 49"/>
              <p:cNvSpPr>
                <a:spLocks noChangeArrowheads="1"/>
              </p:cNvSpPr>
              <p:nvPr/>
            </p:nvSpPr>
            <p:spPr bwMode="auto">
              <a:xfrm>
                <a:off x="2274" y="2146"/>
                <a:ext cx="271"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26" name="Rectangle 50"/>
              <p:cNvSpPr>
                <a:spLocks noChangeArrowheads="1"/>
              </p:cNvSpPr>
              <p:nvPr/>
            </p:nvSpPr>
            <p:spPr bwMode="auto">
              <a:xfrm>
                <a:off x="2274" y="2146"/>
                <a:ext cx="271"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6" name="Group 51"/>
            <p:cNvGrpSpPr>
              <a:grpSpLocks/>
            </p:cNvGrpSpPr>
            <p:nvPr/>
          </p:nvGrpSpPr>
          <p:grpSpPr bwMode="auto">
            <a:xfrm>
              <a:off x="3357" y="2146"/>
              <a:ext cx="270" cy="150"/>
              <a:chOff x="3357" y="2146"/>
              <a:chExt cx="270" cy="150"/>
            </a:xfrm>
          </p:grpSpPr>
          <p:sp>
            <p:nvSpPr>
              <p:cNvPr id="16423" name="Rectangle 52"/>
              <p:cNvSpPr>
                <a:spLocks noChangeArrowheads="1"/>
              </p:cNvSpPr>
              <p:nvPr/>
            </p:nvSpPr>
            <p:spPr bwMode="auto">
              <a:xfrm>
                <a:off x="3357" y="2146"/>
                <a:ext cx="270" cy="1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24" name="Rectangle 53"/>
              <p:cNvSpPr>
                <a:spLocks noChangeArrowheads="1"/>
              </p:cNvSpPr>
              <p:nvPr/>
            </p:nvSpPr>
            <p:spPr bwMode="auto">
              <a:xfrm>
                <a:off x="3357" y="2146"/>
                <a:ext cx="270"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7" name="Group 54"/>
            <p:cNvGrpSpPr>
              <a:grpSpLocks/>
            </p:cNvGrpSpPr>
            <p:nvPr/>
          </p:nvGrpSpPr>
          <p:grpSpPr bwMode="auto">
            <a:xfrm>
              <a:off x="2545" y="2146"/>
              <a:ext cx="270" cy="150"/>
              <a:chOff x="2545" y="2146"/>
              <a:chExt cx="270" cy="150"/>
            </a:xfrm>
          </p:grpSpPr>
          <p:sp>
            <p:nvSpPr>
              <p:cNvPr id="16421" name="Rectangle 55"/>
              <p:cNvSpPr>
                <a:spLocks noChangeArrowheads="1"/>
              </p:cNvSpPr>
              <p:nvPr/>
            </p:nvSpPr>
            <p:spPr bwMode="auto">
              <a:xfrm>
                <a:off x="2545" y="2146"/>
                <a:ext cx="270"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22" name="Rectangle 56"/>
              <p:cNvSpPr>
                <a:spLocks noChangeArrowheads="1"/>
              </p:cNvSpPr>
              <p:nvPr/>
            </p:nvSpPr>
            <p:spPr bwMode="auto">
              <a:xfrm>
                <a:off x="2545" y="2146"/>
                <a:ext cx="270"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8" name="Group 57"/>
            <p:cNvGrpSpPr>
              <a:grpSpLocks/>
            </p:cNvGrpSpPr>
            <p:nvPr/>
          </p:nvGrpSpPr>
          <p:grpSpPr bwMode="auto">
            <a:xfrm>
              <a:off x="2815" y="2146"/>
              <a:ext cx="271" cy="150"/>
              <a:chOff x="2815" y="2146"/>
              <a:chExt cx="271" cy="150"/>
            </a:xfrm>
          </p:grpSpPr>
          <p:sp>
            <p:nvSpPr>
              <p:cNvPr id="16419" name="Rectangle 58"/>
              <p:cNvSpPr>
                <a:spLocks noChangeArrowheads="1"/>
              </p:cNvSpPr>
              <p:nvPr/>
            </p:nvSpPr>
            <p:spPr bwMode="auto">
              <a:xfrm>
                <a:off x="2815" y="2146"/>
                <a:ext cx="271"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20" name="Rectangle 59"/>
              <p:cNvSpPr>
                <a:spLocks noChangeArrowheads="1"/>
              </p:cNvSpPr>
              <p:nvPr/>
            </p:nvSpPr>
            <p:spPr bwMode="auto">
              <a:xfrm>
                <a:off x="2815" y="2146"/>
                <a:ext cx="271"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grpSp>
          <p:nvGrpSpPr>
            <p:cNvPr id="16409" name="Group 60"/>
            <p:cNvGrpSpPr>
              <a:grpSpLocks/>
            </p:cNvGrpSpPr>
            <p:nvPr/>
          </p:nvGrpSpPr>
          <p:grpSpPr bwMode="auto">
            <a:xfrm>
              <a:off x="3086" y="2146"/>
              <a:ext cx="271" cy="150"/>
              <a:chOff x="3086" y="2146"/>
              <a:chExt cx="271" cy="150"/>
            </a:xfrm>
          </p:grpSpPr>
          <p:sp>
            <p:nvSpPr>
              <p:cNvPr id="16417" name="Rectangle 61"/>
              <p:cNvSpPr>
                <a:spLocks noChangeArrowheads="1"/>
              </p:cNvSpPr>
              <p:nvPr/>
            </p:nvSpPr>
            <p:spPr bwMode="auto">
              <a:xfrm>
                <a:off x="3086" y="2146"/>
                <a:ext cx="271" cy="1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sp>
            <p:nvSpPr>
              <p:cNvPr id="16418" name="Rectangle 62"/>
              <p:cNvSpPr>
                <a:spLocks noChangeArrowheads="1"/>
              </p:cNvSpPr>
              <p:nvPr/>
            </p:nvSpPr>
            <p:spPr bwMode="auto">
              <a:xfrm>
                <a:off x="3086" y="2146"/>
                <a:ext cx="271" cy="150"/>
              </a:xfrm>
              <a:prstGeom prst="rect">
                <a:avLst/>
              </a:prstGeom>
              <a:noFill/>
              <a:ln w="36513" cap="rnd">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endParaRPr lang="en-US" altLang="en-US" sz="2000"/>
              </a:p>
            </p:txBody>
          </p:sp>
        </p:grpSp>
        <p:sp>
          <p:nvSpPr>
            <p:cNvPr id="16410" name="Freeform 63"/>
            <p:cNvSpPr>
              <a:spLocks/>
            </p:cNvSpPr>
            <p:nvPr/>
          </p:nvSpPr>
          <p:spPr bwMode="auto">
            <a:xfrm>
              <a:off x="1748" y="1363"/>
              <a:ext cx="120" cy="963"/>
            </a:xfrm>
            <a:custGeom>
              <a:avLst/>
              <a:gdLst>
                <a:gd name="T0" fmla="*/ 0 w 1600"/>
                <a:gd name="T1" fmla="*/ 0 h 12800"/>
                <a:gd name="T2" fmla="*/ 0 w 1600"/>
                <a:gd name="T3" fmla="*/ 0 h 12800"/>
                <a:gd name="T4" fmla="*/ 0 w 1600"/>
                <a:gd name="T5" fmla="*/ 0 h 12800"/>
                <a:gd name="T6" fmla="*/ 0 w 1600"/>
                <a:gd name="T7" fmla="*/ 0 h 12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0" h="12800">
                  <a:moveTo>
                    <a:pt x="1600" y="0"/>
                  </a:moveTo>
                  <a:cubicBezTo>
                    <a:pt x="717" y="0"/>
                    <a:pt x="0" y="478"/>
                    <a:pt x="0" y="1067"/>
                  </a:cubicBezTo>
                  <a:lnTo>
                    <a:pt x="0" y="11734"/>
                  </a:lnTo>
                  <a:cubicBezTo>
                    <a:pt x="0" y="12323"/>
                    <a:pt x="717" y="12800"/>
                    <a:pt x="1600" y="12800"/>
                  </a:cubicBezTo>
                </a:path>
              </a:pathLst>
            </a:custGeom>
            <a:noFill/>
            <a:ln w="23813" cap="flat">
              <a:solidFill>
                <a:srgbClr val="29292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11" name="Freeform 64"/>
            <p:cNvSpPr>
              <a:spLocks/>
            </p:cNvSpPr>
            <p:nvPr/>
          </p:nvSpPr>
          <p:spPr bwMode="auto">
            <a:xfrm>
              <a:off x="2244" y="1213"/>
              <a:ext cx="1353" cy="150"/>
            </a:xfrm>
            <a:custGeom>
              <a:avLst/>
              <a:gdLst>
                <a:gd name="T0" fmla="*/ 0 w 18000"/>
                <a:gd name="T1" fmla="*/ 0 h 2000"/>
                <a:gd name="T2" fmla="*/ 0 w 18000"/>
                <a:gd name="T3" fmla="*/ 0 h 2000"/>
                <a:gd name="T4" fmla="*/ 0 w 18000"/>
                <a:gd name="T5" fmla="*/ 0 h 2000"/>
                <a:gd name="T6" fmla="*/ 0 w 18000"/>
                <a:gd name="T7" fmla="*/ 0 h 2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00" h="2000">
                  <a:moveTo>
                    <a:pt x="18000" y="2000"/>
                  </a:moveTo>
                  <a:cubicBezTo>
                    <a:pt x="18000" y="896"/>
                    <a:pt x="17329" y="0"/>
                    <a:pt x="16500" y="0"/>
                  </a:cubicBezTo>
                  <a:lnTo>
                    <a:pt x="1500" y="0"/>
                  </a:lnTo>
                  <a:cubicBezTo>
                    <a:pt x="672" y="0"/>
                    <a:pt x="0" y="896"/>
                    <a:pt x="0" y="2000"/>
                  </a:cubicBezTo>
                </a:path>
              </a:pathLst>
            </a:custGeom>
            <a:noFill/>
            <a:ln w="23813" cap="flat">
              <a:solidFill>
                <a:srgbClr val="29292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12" name="Freeform 65"/>
            <p:cNvSpPr>
              <a:spLocks/>
            </p:cNvSpPr>
            <p:nvPr/>
          </p:nvSpPr>
          <p:spPr bwMode="auto">
            <a:xfrm>
              <a:off x="2003" y="1213"/>
              <a:ext cx="211" cy="150"/>
            </a:xfrm>
            <a:custGeom>
              <a:avLst/>
              <a:gdLst>
                <a:gd name="T0" fmla="*/ 0 w 5600"/>
                <a:gd name="T1" fmla="*/ 0 h 4000"/>
                <a:gd name="T2" fmla="*/ 0 w 5600"/>
                <a:gd name="T3" fmla="*/ 0 h 4000"/>
                <a:gd name="T4" fmla="*/ 0 w 5600"/>
                <a:gd name="T5" fmla="*/ 0 h 4000"/>
                <a:gd name="T6" fmla="*/ 0 w 5600"/>
                <a:gd name="T7" fmla="*/ 0 h 4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00" h="4000">
                  <a:moveTo>
                    <a:pt x="5600" y="4000"/>
                  </a:moveTo>
                  <a:cubicBezTo>
                    <a:pt x="5600" y="1791"/>
                    <a:pt x="5392" y="0"/>
                    <a:pt x="5134" y="0"/>
                  </a:cubicBezTo>
                  <a:lnTo>
                    <a:pt x="467" y="0"/>
                  </a:lnTo>
                  <a:cubicBezTo>
                    <a:pt x="209" y="0"/>
                    <a:pt x="0" y="1791"/>
                    <a:pt x="0" y="4000"/>
                  </a:cubicBezTo>
                </a:path>
              </a:pathLst>
            </a:custGeom>
            <a:noFill/>
            <a:ln w="23813" cap="flat">
              <a:solidFill>
                <a:srgbClr val="29292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13" name="Rectangle 66"/>
            <p:cNvSpPr>
              <a:spLocks noChangeArrowheads="1"/>
            </p:cNvSpPr>
            <p:nvPr/>
          </p:nvSpPr>
          <p:spPr bwMode="auto">
            <a:xfrm>
              <a:off x="2493" y="1256"/>
              <a:ext cx="32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1000">
                  <a:solidFill>
                    <a:srgbClr val="000000"/>
                  </a:solidFill>
                  <a:latin typeface="Verdana" pitchFamily="34" charset="0"/>
                </a:rPr>
                <a:t>Train on (k</a:t>
              </a:r>
              <a:endParaRPr lang="en-US" altLang="en-US" sz="2000"/>
            </a:p>
          </p:txBody>
        </p:sp>
        <p:sp>
          <p:nvSpPr>
            <p:cNvPr id="16414" name="Rectangle 67"/>
            <p:cNvSpPr>
              <a:spLocks noChangeArrowheads="1"/>
            </p:cNvSpPr>
            <p:nvPr/>
          </p:nvSpPr>
          <p:spPr bwMode="auto">
            <a:xfrm>
              <a:off x="2937" y="1256"/>
              <a:ext cx="2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1000">
                  <a:solidFill>
                    <a:srgbClr val="000000"/>
                  </a:solidFill>
                  <a:latin typeface="Verdana" pitchFamily="34" charset="0"/>
                </a:rPr>
                <a:t>-</a:t>
              </a:r>
              <a:endParaRPr lang="en-US" altLang="en-US" sz="2000"/>
            </a:p>
          </p:txBody>
        </p:sp>
        <p:sp>
          <p:nvSpPr>
            <p:cNvPr id="16415" name="Rectangle 68"/>
            <p:cNvSpPr>
              <a:spLocks noChangeArrowheads="1"/>
            </p:cNvSpPr>
            <p:nvPr/>
          </p:nvSpPr>
          <p:spPr bwMode="auto">
            <a:xfrm>
              <a:off x="2973" y="1256"/>
              <a:ext cx="240"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1000">
                  <a:solidFill>
                    <a:srgbClr val="000000"/>
                  </a:solidFill>
                  <a:latin typeface="Verdana" pitchFamily="34" charset="0"/>
                </a:rPr>
                <a:t>1) splits</a:t>
              </a:r>
              <a:endParaRPr lang="en-US" altLang="en-US" sz="2000"/>
            </a:p>
          </p:txBody>
        </p:sp>
        <p:sp>
          <p:nvSpPr>
            <p:cNvPr id="16416" name="Rectangle 69"/>
            <p:cNvSpPr>
              <a:spLocks noChangeArrowheads="1"/>
            </p:cNvSpPr>
            <p:nvPr/>
          </p:nvSpPr>
          <p:spPr bwMode="auto">
            <a:xfrm>
              <a:off x="2010" y="1248"/>
              <a:ext cx="12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1000">
                  <a:solidFill>
                    <a:srgbClr val="000000"/>
                  </a:solidFill>
                  <a:latin typeface="Verdana" pitchFamily="34" charset="0"/>
                </a:rPr>
                <a:t>Test</a:t>
              </a:r>
              <a:endParaRPr lang="en-US" altLang="en-US" sz="2000"/>
            </a:p>
          </p:txBody>
        </p:sp>
      </p:grpSp>
    </p:spTree>
    <p:extLst>
      <p:ext uri="{BB962C8B-B14F-4D97-AF65-F5344CB8AC3E}">
        <p14:creationId xmlns:p14="http://schemas.microsoft.com/office/powerpoint/2010/main" val="12795756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altLang="en-US" smtClean="0"/>
              <a:t>Data Alone Is Not Enough</a:t>
            </a:r>
          </a:p>
        </p:txBody>
      </p:sp>
      <p:sp>
        <p:nvSpPr>
          <p:cNvPr id="17411" name="Content Placeholder 2"/>
          <p:cNvSpPr>
            <a:spLocks noGrp="1"/>
          </p:cNvSpPr>
          <p:nvPr>
            <p:ph idx="1"/>
          </p:nvPr>
        </p:nvSpPr>
        <p:spPr/>
        <p:txBody>
          <a:bodyPr/>
          <a:lstStyle/>
          <a:p>
            <a:r>
              <a:rPr lang="en-US" altLang="en-US" smtClean="0"/>
              <a:t>Classes of unseen examples are arbitrary</a:t>
            </a:r>
          </a:p>
          <a:p>
            <a:r>
              <a:rPr lang="en-US" altLang="en-US" smtClean="0"/>
              <a:t>So learner must make assumptions</a:t>
            </a:r>
          </a:p>
          <a:p>
            <a:r>
              <a:rPr lang="en-US" altLang="en-US" smtClean="0"/>
              <a:t>“No free lunch” theorems</a:t>
            </a:r>
            <a:endParaRPr lang="en-US" altLang="en-US" sz="2600" smtClean="0"/>
          </a:p>
          <a:p>
            <a:r>
              <a:rPr lang="en-US" altLang="en-US" smtClean="0"/>
              <a:t>Luckily, real world is not random</a:t>
            </a:r>
          </a:p>
          <a:p>
            <a:r>
              <a:rPr lang="en-US" altLang="en-US" smtClean="0"/>
              <a:t>Induction is knowledge lever</a:t>
            </a:r>
          </a:p>
          <a:p>
            <a:endParaRPr lang="en-US" altLang="en-US" smtClean="0"/>
          </a:p>
        </p:txBody>
      </p:sp>
    </p:spTree>
    <p:extLst>
      <p:ext uri="{BB962C8B-B14F-4D97-AF65-F5344CB8AC3E}">
        <p14:creationId xmlns:p14="http://schemas.microsoft.com/office/powerpoint/2010/main" val="30027448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en-US" altLang="en-US" smtClean="0"/>
              <a:t>Overfitting Has Many Faces</a:t>
            </a:r>
          </a:p>
        </p:txBody>
      </p:sp>
      <p:sp>
        <p:nvSpPr>
          <p:cNvPr id="18435" name="Content Placeholder 2"/>
          <p:cNvSpPr>
            <a:spLocks noGrp="1"/>
          </p:cNvSpPr>
          <p:nvPr>
            <p:ph idx="1"/>
          </p:nvPr>
        </p:nvSpPr>
        <p:spPr/>
        <p:txBody>
          <a:bodyPr/>
          <a:lstStyle/>
          <a:p>
            <a:r>
              <a:rPr lang="en-US" altLang="en-US" b="1" smtClean="0"/>
              <a:t>Classifier A is better than B on the training set but the reverse is true on the test set!!</a:t>
            </a:r>
          </a:p>
          <a:p>
            <a:r>
              <a:rPr lang="en-US" altLang="en-US" smtClean="0"/>
              <a:t>The biggest problem in machine learning</a:t>
            </a:r>
          </a:p>
          <a:p>
            <a:r>
              <a:rPr lang="en-US" altLang="en-US" smtClean="0"/>
              <a:t>Bias and variance (Simple vs. Complex)</a:t>
            </a:r>
          </a:p>
          <a:p>
            <a:pPr lvl="1"/>
            <a:r>
              <a:rPr lang="en-US" altLang="en-US" smtClean="0"/>
              <a:t>Can learn a simpler linear function vs. can learn any function</a:t>
            </a:r>
          </a:p>
          <a:p>
            <a:r>
              <a:rPr lang="en-US" altLang="en-US" smtClean="0"/>
              <a:t>Less powerful learners can be better</a:t>
            </a:r>
          </a:p>
          <a:p>
            <a:r>
              <a:rPr lang="en-US" altLang="en-US" smtClean="0"/>
              <a:t>Solutions: Cross-validation; Regularization</a:t>
            </a:r>
          </a:p>
        </p:txBody>
      </p:sp>
    </p:spTree>
    <p:extLst>
      <p:ext uri="{BB962C8B-B14F-4D97-AF65-F5344CB8AC3E}">
        <p14:creationId xmlns:p14="http://schemas.microsoft.com/office/powerpoint/2010/main" val="19649555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r>
              <a:rPr lang="en-US" altLang="en-US" smtClean="0"/>
              <a:t>Intuition Fails In High Dimensions</a:t>
            </a:r>
          </a:p>
        </p:txBody>
      </p:sp>
      <p:sp>
        <p:nvSpPr>
          <p:cNvPr id="19459" name="Content Placeholder 2"/>
          <p:cNvSpPr>
            <a:spLocks noGrp="1"/>
          </p:cNvSpPr>
          <p:nvPr>
            <p:ph idx="1"/>
          </p:nvPr>
        </p:nvSpPr>
        <p:spPr/>
        <p:txBody>
          <a:bodyPr/>
          <a:lstStyle/>
          <a:p>
            <a:r>
              <a:rPr lang="en-US" altLang="en-US" dirty="0" smtClean="0"/>
              <a:t>Curse of dimensionality</a:t>
            </a:r>
            <a:endParaRPr lang="en-US" altLang="en-US" sz="2600" dirty="0" smtClean="0"/>
          </a:p>
          <a:p>
            <a:r>
              <a:rPr lang="en-US" altLang="en-US" dirty="0" smtClean="0"/>
              <a:t>Sparseness worsens exponentially with number of features</a:t>
            </a:r>
          </a:p>
          <a:p>
            <a:r>
              <a:rPr lang="en-US" altLang="en-US" dirty="0" smtClean="0"/>
              <a:t>Irrelevant features ruin similarity</a:t>
            </a:r>
          </a:p>
          <a:p>
            <a:r>
              <a:rPr lang="en-US" altLang="en-US" dirty="0" smtClean="0"/>
              <a:t>In high dimensions all examples look alike</a:t>
            </a:r>
          </a:p>
          <a:p>
            <a:r>
              <a:rPr lang="en-US" altLang="en-US" dirty="0" smtClean="0"/>
              <a:t>3D intuitions do not apply in high dimensions</a:t>
            </a:r>
          </a:p>
          <a:p>
            <a:r>
              <a:rPr lang="en-US" altLang="en-US" dirty="0" smtClean="0"/>
              <a:t>Blessing of non-uniformity</a:t>
            </a:r>
          </a:p>
          <a:p>
            <a:endParaRPr lang="en-US" altLang="en-US" sz="2600" dirty="0" smtClean="0"/>
          </a:p>
        </p:txBody>
      </p:sp>
    </p:spTree>
    <p:extLst>
      <p:ext uri="{BB962C8B-B14F-4D97-AF65-F5344CB8AC3E}">
        <p14:creationId xmlns:p14="http://schemas.microsoft.com/office/powerpoint/2010/main" val="17141307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lang="en-US" altLang="en-US" smtClean="0"/>
              <a:t>Theoretical Guarantees</a:t>
            </a:r>
            <a:br>
              <a:rPr lang="en-US" altLang="en-US" smtClean="0"/>
            </a:br>
            <a:r>
              <a:rPr lang="en-US" altLang="en-US" smtClean="0"/>
              <a:t>    Are Not What They Seem</a:t>
            </a:r>
          </a:p>
        </p:txBody>
      </p:sp>
      <p:sp>
        <p:nvSpPr>
          <p:cNvPr id="20483" name="Content Placeholder 2"/>
          <p:cNvSpPr>
            <a:spLocks noGrp="1"/>
          </p:cNvSpPr>
          <p:nvPr>
            <p:ph idx="1"/>
          </p:nvPr>
        </p:nvSpPr>
        <p:spPr/>
        <p:txBody>
          <a:bodyPr/>
          <a:lstStyle/>
          <a:p>
            <a:r>
              <a:rPr lang="en-US" altLang="en-US" smtClean="0"/>
              <a:t>Bounds on number of examples needed</a:t>
            </a:r>
            <a:br>
              <a:rPr lang="en-US" altLang="en-US" smtClean="0"/>
            </a:br>
            <a:r>
              <a:rPr lang="en-US" altLang="en-US" smtClean="0"/>
              <a:t>to ensure good generalization</a:t>
            </a:r>
          </a:p>
          <a:p>
            <a:r>
              <a:rPr lang="en-US" altLang="en-US" smtClean="0"/>
              <a:t>Extremely loose</a:t>
            </a:r>
          </a:p>
          <a:p>
            <a:r>
              <a:rPr lang="en-US" altLang="en-US" smtClean="0"/>
              <a:t>Low training error  ≠&gt;  Low test error</a:t>
            </a:r>
          </a:p>
          <a:p>
            <a:r>
              <a:rPr lang="en-US" altLang="en-US" smtClean="0"/>
              <a:t>Asymptotic guarantees may be misleading</a:t>
            </a:r>
          </a:p>
          <a:p>
            <a:r>
              <a:rPr lang="en-US" altLang="en-US" smtClean="0"/>
              <a:t>Theory is useful for algorithm design,</a:t>
            </a:r>
            <a:br>
              <a:rPr lang="en-US" altLang="en-US" smtClean="0"/>
            </a:br>
            <a:r>
              <a:rPr lang="en-US" altLang="en-US" smtClean="0"/>
              <a:t>not evaluation</a:t>
            </a:r>
          </a:p>
        </p:txBody>
      </p:sp>
    </p:spTree>
    <p:extLst>
      <p:ext uri="{BB962C8B-B14F-4D97-AF65-F5344CB8AC3E}">
        <p14:creationId xmlns:p14="http://schemas.microsoft.com/office/powerpoint/2010/main" val="24956775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altLang="en-US" smtClean="0"/>
              <a:t>More Data Beats a Cleverer Algorithm</a:t>
            </a:r>
          </a:p>
        </p:txBody>
      </p:sp>
      <p:sp>
        <p:nvSpPr>
          <p:cNvPr id="21507" name="Content Placeholder 2"/>
          <p:cNvSpPr>
            <a:spLocks noGrp="1"/>
          </p:cNvSpPr>
          <p:nvPr>
            <p:ph idx="1"/>
          </p:nvPr>
        </p:nvSpPr>
        <p:spPr/>
        <p:txBody>
          <a:bodyPr>
            <a:normAutofit lnSpcReduction="10000"/>
          </a:bodyPr>
          <a:lstStyle/>
          <a:p>
            <a:r>
              <a:rPr lang="en-US" altLang="en-US" smtClean="0"/>
              <a:t>Easiest way to improve: More data</a:t>
            </a:r>
          </a:p>
          <a:p>
            <a:r>
              <a:rPr lang="en-US" altLang="en-US" smtClean="0"/>
              <a:t>Then</a:t>
            </a:r>
          </a:p>
          <a:p>
            <a:pPr lvl="1"/>
            <a:r>
              <a:rPr lang="en-US" altLang="en-US" smtClean="0"/>
              <a:t>Data is bottleneck</a:t>
            </a:r>
          </a:p>
          <a:p>
            <a:r>
              <a:rPr lang="en-US" altLang="en-US" smtClean="0"/>
              <a:t>Now: </a:t>
            </a:r>
          </a:p>
          <a:p>
            <a:pPr lvl="1"/>
            <a:r>
              <a:rPr lang="en-US" altLang="en-US" smtClean="0"/>
              <a:t>Scalability is bottleneck</a:t>
            </a:r>
          </a:p>
          <a:p>
            <a:r>
              <a:rPr lang="en-US" altLang="en-US" smtClean="0"/>
              <a:t>ML algorithms more similar than they appear</a:t>
            </a:r>
          </a:p>
          <a:p>
            <a:r>
              <a:rPr lang="en-US" altLang="en-US" smtClean="0"/>
              <a:t>Clever algorithms require more effort</a:t>
            </a:r>
            <a:br>
              <a:rPr lang="en-US" altLang="en-US" smtClean="0"/>
            </a:br>
            <a:r>
              <a:rPr lang="en-US" altLang="en-US" smtClean="0"/>
              <a:t>but can pay off in the end</a:t>
            </a:r>
          </a:p>
          <a:p>
            <a:r>
              <a:rPr lang="en-US" altLang="en-US" smtClean="0"/>
              <a:t>Biggest bottleneck is human time</a:t>
            </a:r>
          </a:p>
        </p:txBody>
      </p:sp>
    </p:spTree>
    <p:extLst>
      <p:ext uri="{BB962C8B-B14F-4D97-AF65-F5344CB8AC3E}">
        <p14:creationId xmlns:p14="http://schemas.microsoft.com/office/powerpoint/2010/main" val="191402065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K-means clustering: Example</a:t>
            </a:r>
            <a:endParaRPr lang="en-US" dirty="0"/>
          </a:p>
        </p:txBody>
      </p:sp>
      <p:sp>
        <p:nvSpPr>
          <p:cNvPr id="7" name="Content Placeholder 6"/>
          <p:cNvSpPr>
            <a:spLocks noGrp="1"/>
          </p:cNvSpPr>
          <p:nvPr>
            <p:ph idx="1"/>
          </p:nvPr>
        </p:nvSpPr>
        <p:spPr>
          <a:xfrm>
            <a:off x="5232047" y="1340378"/>
            <a:ext cx="3787872" cy="4711527"/>
          </a:xfrm>
        </p:spPr>
        <p:txBody>
          <a:bodyPr/>
          <a:lstStyle/>
          <a:p>
            <a:pPr marL="342900" lvl="1" indent="-342900">
              <a:buFont typeface="Arial"/>
              <a:buChar char="•"/>
            </a:pPr>
            <a:r>
              <a:rPr lang="en-US" dirty="0">
                <a:solidFill>
                  <a:srgbClr val="000090"/>
                </a:solidFill>
                <a:latin typeface="Arial" charset="0"/>
              </a:rPr>
              <a:t>Pick K random points as cluster centers (means)</a:t>
            </a:r>
          </a:p>
          <a:p>
            <a:endParaRPr lang="en-US" dirty="0"/>
          </a:p>
        </p:txBody>
      </p:sp>
      <p:sp>
        <p:nvSpPr>
          <p:cNvPr id="5" name="Slide Number Placeholder 4"/>
          <p:cNvSpPr>
            <a:spLocks noGrp="1"/>
          </p:cNvSpPr>
          <p:nvPr>
            <p:ph type="sldNum" sz="quarter" idx="4294967295"/>
          </p:nvPr>
        </p:nvSpPr>
        <p:spPr>
          <a:xfrm>
            <a:off x="7010400" y="6356350"/>
            <a:ext cx="2133600" cy="365125"/>
          </a:xfrm>
        </p:spPr>
        <p:txBody>
          <a:bodyPr/>
          <a:lstStyle/>
          <a:p>
            <a:fld id="{E2386548-3B1D-48A4-BFF0-3B93BD2CA583}" type="slidenum">
              <a:rPr lang="en-US" smtClean="0"/>
              <a:pPr/>
              <a:t>9</a:t>
            </a:fld>
            <a:endParaRPr lang="en-US"/>
          </a:p>
        </p:txBody>
      </p:sp>
      <p:pic>
        <p:nvPicPr>
          <p:cNvPr id="1026" name="Picture 2" descr="http://research.microsoft.com/en-us/um/people/cmbishop/prml/prmlfigs-jpg/Figure9.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22" y="1279524"/>
            <a:ext cx="507682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69612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fontScale="90000"/>
          </a:bodyPr>
          <a:lstStyle/>
          <a:p>
            <a:r>
              <a:rPr lang="en-US" altLang="en-US" smtClean="0"/>
              <a:t>Learn Many Models,</a:t>
            </a:r>
            <a:br>
              <a:rPr lang="en-US" altLang="en-US" smtClean="0"/>
            </a:br>
            <a:r>
              <a:rPr lang="en-US" altLang="en-US" smtClean="0"/>
              <a:t>    Not Just One</a:t>
            </a:r>
          </a:p>
        </p:txBody>
      </p:sp>
      <p:sp>
        <p:nvSpPr>
          <p:cNvPr id="3" name="Content Placeholder 2"/>
          <p:cNvSpPr>
            <a:spLocks noGrp="1"/>
          </p:cNvSpPr>
          <p:nvPr>
            <p:ph idx="1"/>
          </p:nvPr>
        </p:nvSpPr>
        <p:spPr/>
        <p:txBody>
          <a:bodyPr>
            <a:normAutofit lnSpcReduction="10000"/>
          </a:bodyPr>
          <a:lstStyle/>
          <a:p>
            <a:pPr>
              <a:defRPr/>
            </a:pPr>
            <a:r>
              <a:rPr lang="en-US" smtClean="0"/>
              <a:t>Three stages of machine learning</a:t>
            </a:r>
          </a:p>
          <a:p>
            <a:pPr marL="858837" lvl="1" indent="-514350">
              <a:buFont typeface="Wingdings" pitchFamily="2" charset="2"/>
              <a:buAutoNum type="arabicPeriod"/>
              <a:defRPr/>
            </a:pPr>
            <a:r>
              <a:rPr lang="en-US" smtClean="0"/>
              <a:t>Try variations of one algorithm, chose one</a:t>
            </a:r>
          </a:p>
          <a:p>
            <a:pPr marL="858837" lvl="1" indent="-514350">
              <a:buFont typeface="Wingdings" pitchFamily="2" charset="2"/>
              <a:buAutoNum type="arabicPeriod"/>
              <a:defRPr/>
            </a:pPr>
            <a:r>
              <a:rPr lang="en-US" smtClean="0"/>
              <a:t>Try variations of many algorithms, choose one</a:t>
            </a:r>
          </a:p>
          <a:p>
            <a:pPr marL="858837" lvl="1" indent="-514350">
              <a:buFont typeface="Wingdings" pitchFamily="2" charset="2"/>
              <a:buAutoNum type="arabicPeriod"/>
              <a:defRPr/>
            </a:pPr>
            <a:r>
              <a:rPr lang="en-US" smtClean="0"/>
              <a:t>Combine many algorithms, variations</a:t>
            </a:r>
          </a:p>
          <a:p>
            <a:pPr>
              <a:defRPr/>
            </a:pPr>
            <a:r>
              <a:rPr lang="en-US" smtClean="0"/>
              <a:t>Ensemble techniques</a:t>
            </a:r>
          </a:p>
          <a:p>
            <a:pPr lvl="1">
              <a:defRPr/>
            </a:pPr>
            <a:r>
              <a:rPr lang="en-US" smtClean="0"/>
              <a:t>Bagging</a:t>
            </a:r>
          </a:p>
          <a:p>
            <a:pPr lvl="1">
              <a:defRPr/>
            </a:pPr>
            <a:r>
              <a:rPr lang="en-US" smtClean="0"/>
              <a:t>Boosting</a:t>
            </a:r>
          </a:p>
          <a:p>
            <a:pPr lvl="1">
              <a:defRPr/>
            </a:pPr>
            <a:r>
              <a:rPr lang="en-US" smtClean="0"/>
              <a:t>Stacking</a:t>
            </a:r>
          </a:p>
          <a:p>
            <a:pPr lvl="1">
              <a:defRPr/>
            </a:pPr>
            <a:r>
              <a:rPr lang="en-US" smtClean="0"/>
              <a:t>Etc.</a:t>
            </a:r>
          </a:p>
          <a:p>
            <a:pPr>
              <a:defRPr/>
            </a:pPr>
            <a:endParaRPr lang="en-US"/>
          </a:p>
        </p:txBody>
      </p:sp>
    </p:spTree>
    <p:extLst>
      <p:ext uri="{BB962C8B-B14F-4D97-AF65-F5344CB8AC3E}">
        <p14:creationId xmlns:p14="http://schemas.microsoft.com/office/powerpoint/2010/main" val="71408707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fontScale="90000"/>
          </a:bodyPr>
          <a:lstStyle/>
          <a:p>
            <a:r>
              <a:rPr lang="en-US" altLang="en-US" smtClean="0"/>
              <a:t>Simplicity Does Not</a:t>
            </a:r>
            <a:br>
              <a:rPr lang="en-US" altLang="en-US" smtClean="0"/>
            </a:br>
            <a:r>
              <a:rPr lang="en-US" altLang="en-US" smtClean="0"/>
              <a:t>      Imply Accuracy</a:t>
            </a:r>
          </a:p>
        </p:txBody>
      </p:sp>
      <p:sp>
        <p:nvSpPr>
          <p:cNvPr id="23555" name="Content Placeholder 2"/>
          <p:cNvSpPr>
            <a:spLocks noGrp="1"/>
          </p:cNvSpPr>
          <p:nvPr>
            <p:ph idx="1"/>
          </p:nvPr>
        </p:nvSpPr>
        <p:spPr/>
        <p:txBody>
          <a:bodyPr/>
          <a:lstStyle/>
          <a:p>
            <a:r>
              <a:rPr lang="en-US" altLang="en-US" smtClean="0"/>
              <a:t>Occam’s razor</a:t>
            </a:r>
          </a:p>
          <a:p>
            <a:r>
              <a:rPr lang="en-US" altLang="en-US" smtClean="0"/>
              <a:t>Common misconception:</a:t>
            </a:r>
            <a:br>
              <a:rPr lang="en-US" altLang="en-US" smtClean="0"/>
            </a:br>
            <a:r>
              <a:rPr lang="en-US" altLang="en-US" smtClean="0"/>
              <a:t>Simpler classifiers are more accurate</a:t>
            </a:r>
          </a:p>
          <a:p>
            <a:r>
              <a:rPr lang="en-US" altLang="en-US" smtClean="0"/>
              <a:t>Contradicts “no free lunch” theorems</a:t>
            </a:r>
          </a:p>
          <a:p>
            <a:r>
              <a:rPr lang="en-US" altLang="en-US" smtClean="0"/>
              <a:t>Counterexamples: ensembles, SVMs, etc.</a:t>
            </a:r>
          </a:p>
          <a:p>
            <a:r>
              <a:rPr lang="en-US" altLang="en-US" smtClean="0"/>
              <a:t>Can make preferred hypotheses shorter</a:t>
            </a:r>
          </a:p>
        </p:txBody>
      </p:sp>
    </p:spTree>
    <p:extLst>
      <p:ext uri="{BB962C8B-B14F-4D97-AF65-F5344CB8AC3E}">
        <p14:creationId xmlns:p14="http://schemas.microsoft.com/office/powerpoint/2010/main" val="258394527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fontScale="90000"/>
          </a:bodyPr>
          <a:lstStyle/>
          <a:p>
            <a:r>
              <a:rPr lang="en-US" altLang="en-US" smtClean="0"/>
              <a:t>Representable Does Not Imply Learnable</a:t>
            </a:r>
          </a:p>
        </p:txBody>
      </p:sp>
      <p:sp>
        <p:nvSpPr>
          <p:cNvPr id="24579" name="Content Placeholder 2"/>
          <p:cNvSpPr>
            <a:spLocks noGrp="1"/>
          </p:cNvSpPr>
          <p:nvPr>
            <p:ph idx="1"/>
          </p:nvPr>
        </p:nvSpPr>
        <p:spPr/>
        <p:txBody>
          <a:bodyPr>
            <a:normAutofit lnSpcReduction="10000"/>
          </a:bodyPr>
          <a:lstStyle/>
          <a:p>
            <a:r>
              <a:rPr lang="en-US" altLang="en-US" smtClean="0"/>
              <a:t>Standard claim: “My language can</a:t>
            </a:r>
            <a:br>
              <a:rPr lang="en-US" altLang="en-US" smtClean="0"/>
            </a:br>
            <a:r>
              <a:rPr lang="en-US" altLang="en-US" smtClean="0"/>
              <a:t>represent/approximate any function”</a:t>
            </a:r>
          </a:p>
          <a:p>
            <a:r>
              <a:rPr lang="en-US" altLang="en-US" smtClean="0"/>
              <a:t>No excuse for ignoring others</a:t>
            </a:r>
          </a:p>
          <a:p>
            <a:r>
              <a:rPr lang="en-US" altLang="en-US" smtClean="0"/>
              <a:t>Causes of non-learnability</a:t>
            </a:r>
          </a:p>
          <a:p>
            <a:pPr lvl="1"/>
            <a:r>
              <a:rPr lang="en-US" altLang="en-US" smtClean="0"/>
              <a:t>Not enough data</a:t>
            </a:r>
          </a:p>
          <a:p>
            <a:pPr lvl="1"/>
            <a:r>
              <a:rPr lang="en-US" altLang="en-US" smtClean="0"/>
              <a:t>Not enough components</a:t>
            </a:r>
          </a:p>
          <a:p>
            <a:pPr lvl="1"/>
            <a:r>
              <a:rPr lang="en-US" altLang="en-US" smtClean="0"/>
              <a:t>Not enough search</a:t>
            </a:r>
          </a:p>
          <a:p>
            <a:r>
              <a:rPr lang="en-US" altLang="en-US" smtClean="0"/>
              <a:t>Some representations exponentially</a:t>
            </a:r>
            <a:br>
              <a:rPr lang="en-US" altLang="en-US" smtClean="0"/>
            </a:br>
            <a:r>
              <a:rPr lang="en-US" altLang="en-US" smtClean="0"/>
              <a:t>more compact than others</a:t>
            </a:r>
          </a:p>
        </p:txBody>
      </p:sp>
    </p:spTree>
    <p:extLst>
      <p:ext uri="{BB962C8B-B14F-4D97-AF65-F5344CB8AC3E}">
        <p14:creationId xmlns:p14="http://schemas.microsoft.com/office/powerpoint/2010/main" val="349612996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Advanced topics</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30753591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fontScale="90000"/>
          </a:bodyPr>
          <a:lstStyle/>
          <a:p>
            <a:r>
              <a:rPr lang="en-US" altLang="en-US" smtClean="0"/>
              <a:t>Supervised Learning and its Generalizations</a:t>
            </a:r>
          </a:p>
        </p:txBody>
      </p:sp>
      <p:sp>
        <p:nvSpPr>
          <p:cNvPr id="25603" name="Content Placeholder 2"/>
          <p:cNvSpPr>
            <a:spLocks noGrp="1"/>
          </p:cNvSpPr>
          <p:nvPr>
            <p:ph idx="1"/>
          </p:nvPr>
        </p:nvSpPr>
        <p:spPr/>
        <p:txBody>
          <a:bodyPr/>
          <a:lstStyle/>
          <a:p>
            <a:r>
              <a:rPr lang="en-US" altLang="en-US" dirty="0" smtClean="0"/>
              <a:t>Supervised Learning</a:t>
            </a:r>
          </a:p>
          <a:p>
            <a:pPr lvl="1"/>
            <a:r>
              <a:rPr lang="en-US" altLang="en-US" dirty="0" smtClean="0"/>
              <a:t>Desired output is simple. (e.g., purchase an item or not; the person has the disease or not; etc.)</a:t>
            </a:r>
          </a:p>
          <a:p>
            <a:r>
              <a:rPr lang="en-US" altLang="en-US" dirty="0" smtClean="0"/>
              <a:t>Structured Prediction: is a Generalization</a:t>
            </a:r>
          </a:p>
          <a:p>
            <a:pPr lvl="1"/>
            <a:r>
              <a:rPr lang="en-US" altLang="en-US" dirty="0" smtClean="0"/>
              <a:t>Desired output is complex. </a:t>
            </a:r>
          </a:p>
        </p:txBody>
      </p:sp>
    </p:spTree>
    <p:extLst>
      <p:ext uri="{BB962C8B-B14F-4D97-AF65-F5344CB8AC3E}">
        <p14:creationId xmlns:p14="http://schemas.microsoft.com/office/powerpoint/2010/main" val="214004397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Structured Prediction: Examples</a:t>
            </a:r>
            <a:endParaRPr lang="en-US" dirty="0"/>
          </a:p>
        </p:txBody>
      </p:sp>
      <p:sp>
        <p:nvSpPr>
          <p:cNvPr id="3" name="Content Placeholder 2"/>
          <p:cNvSpPr>
            <a:spLocks noGrp="1"/>
          </p:cNvSpPr>
          <p:nvPr>
            <p:ph idx="1"/>
          </p:nvPr>
        </p:nvSpPr>
        <p:spPr/>
        <p:txBody>
          <a:bodyPr/>
          <a:lstStyle/>
          <a:p>
            <a:r>
              <a:rPr lang="en-US" sz="2800" dirty="0" smtClean="0"/>
              <a:t>Parsing: given </a:t>
            </a:r>
            <a:r>
              <a:rPr lang="en-US" sz="2800" dirty="0"/>
              <a:t>an input sequence, build a tree whose </a:t>
            </a:r>
            <a:r>
              <a:rPr lang="en-US" sz="2800" dirty="0" smtClean="0"/>
              <a:t>leaves </a:t>
            </a:r>
            <a:r>
              <a:rPr lang="en-US" sz="2800" dirty="0"/>
              <a:t>are the </a:t>
            </a:r>
            <a:r>
              <a:rPr lang="en-US" sz="2800" dirty="0" smtClean="0"/>
              <a:t>elements in </a:t>
            </a:r>
            <a:r>
              <a:rPr lang="en-US" sz="2800" dirty="0"/>
              <a:t>the sequence and whose structure obeys some grammar. </a:t>
            </a:r>
            <a:endParaRPr lang="en-US" sz="2800" dirty="0" smtClean="0"/>
          </a:p>
          <a:p>
            <a:r>
              <a:rPr lang="en-US" dirty="0"/>
              <a:t>Collective </a:t>
            </a:r>
            <a:r>
              <a:rPr lang="en-US" dirty="0" smtClean="0"/>
              <a:t>classification</a:t>
            </a:r>
            <a:r>
              <a:rPr lang="en-US" dirty="0"/>
              <a:t>: given a graph </a:t>
            </a:r>
            <a:r>
              <a:rPr lang="en-US" dirty="0" smtClean="0"/>
              <a:t>defined </a:t>
            </a:r>
            <a:r>
              <a:rPr lang="en-US" dirty="0"/>
              <a:t>by a set of vertices and edges, </a:t>
            </a:r>
            <a:r>
              <a:rPr lang="en-US" dirty="0" smtClean="0"/>
              <a:t>produce a </a:t>
            </a:r>
            <a:r>
              <a:rPr lang="en-US" dirty="0"/>
              <a:t>labeling of the vertices. </a:t>
            </a:r>
            <a:endParaRPr lang="en-US" dirty="0" smtClean="0"/>
          </a:p>
          <a:p>
            <a:pPr lvl="1"/>
            <a:r>
              <a:rPr lang="en-US" dirty="0" smtClean="0"/>
              <a:t>Labeling </a:t>
            </a:r>
            <a:r>
              <a:rPr lang="en-US" dirty="0"/>
              <a:t>web pages given link </a:t>
            </a:r>
            <a:r>
              <a:rPr lang="en-US" dirty="0" smtClean="0"/>
              <a:t>information</a:t>
            </a:r>
          </a:p>
        </p:txBody>
      </p:sp>
    </p:spTree>
    <p:extLst>
      <p:ext uri="{BB962C8B-B14F-4D97-AF65-F5344CB8AC3E}">
        <p14:creationId xmlns:p14="http://schemas.microsoft.com/office/powerpoint/2010/main" val="30801129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Models and Algorithms for Structured Prediction</a:t>
            </a:r>
            <a:endParaRPr lang="en-US" dirty="0"/>
          </a:p>
        </p:txBody>
      </p:sp>
      <p:sp>
        <p:nvSpPr>
          <p:cNvPr id="3" name="Content Placeholder 2"/>
          <p:cNvSpPr>
            <a:spLocks noGrp="1"/>
          </p:cNvSpPr>
          <p:nvPr>
            <p:ph idx="1"/>
          </p:nvPr>
        </p:nvSpPr>
        <p:spPr/>
        <p:txBody>
          <a:bodyPr>
            <a:normAutofit lnSpcReduction="10000"/>
          </a:bodyPr>
          <a:lstStyle/>
          <a:p>
            <a:r>
              <a:rPr lang="en-US" dirty="0" smtClean="0"/>
              <a:t>Probabilistic Graphical Models</a:t>
            </a:r>
          </a:p>
          <a:p>
            <a:pPr lvl="1"/>
            <a:r>
              <a:rPr lang="en-US" dirty="0" smtClean="0"/>
              <a:t>Compact representation of joint distribution</a:t>
            </a:r>
          </a:p>
          <a:p>
            <a:pPr lvl="1"/>
            <a:r>
              <a:rPr lang="en-US" dirty="0" smtClean="0"/>
              <a:t>Principled way of dealing with uncertainty</a:t>
            </a:r>
          </a:p>
          <a:p>
            <a:pPr lvl="1"/>
            <a:r>
              <a:rPr lang="en-US" dirty="0" smtClean="0"/>
              <a:t>Take advantage of conditional independence</a:t>
            </a:r>
          </a:p>
          <a:p>
            <a:r>
              <a:rPr lang="en-US" dirty="0" smtClean="0"/>
              <a:t>Markov logic and statistical relational models</a:t>
            </a:r>
          </a:p>
          <a:p>
            <a:pPr lvl="1"/>
            <a:r>
              <a:rPr lang="en-US" dirty="0" smtClean="0"/>
              <a:t>Model both relational structure and uncertainty</a:t>
            </a:r>
          </a:p>
          <a:p>
            <a:pPr lvl="2"/>
            <a:r>
              <a:rPr lang="en-US" dirty="0" smtClean="0"/>
              <a:t>One example related with another example</a:t>
            </a:r>
          </a:p>
          <a:p>
            <a:r>
              <a:rPr lang="en-US" dirty="0" smtClean="0"/>
              <a:t>Considerable machine learning expertise required here! (not yet a </a:t>
            </a:r>
            <a:r>
              <a:rPr lang="en-US" dirty="0" err="1" smtClean="0"/>
              <a:t>blackbox</a:t>
            </a:r>
            <a:r>
              <a:rPr lang="en-US" dirty="0" smtClean="0"/>
              <a:t>)</a:t>
            </a:r>
          </a:p>
          <a:p>
            <a:pPr marL="344487" lvl="1" indent="0">
              <a:buNone/>
            </a:pPr>
            <a:endParaRPr lang="en-US" dirty="0"/>
          </a:p>
        </p:txBody>
      </p:sp>
    </p:spTree>
    <p:extLst>
      <p:ext uri="{BB962C8B-B14F-4D97-AF65-F5344CB8AC3E}">
        <p14:creationId xmlns:p14="http://schemas.microsoft.com/office/powerpoint/2010/main" val="211534151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18553995"/>
      </p:ext>
    </p:extLst>
  </p:cSld>
  <p:clrMapOvr>
    <a:masterClrMapping/>
  </p:clrMapOvr>
  <p:transition xmlns:p14="http://schemas.microsoft.com/office/powerpoint/2010/main" spd="slow"/>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newcommand{\transpose}{\mbox{${}^{\mbox{T}}$}}&#10;\[&#10;\mbox{dist}(x,y) = (x - y)\transpose (x - y) = \sum_i (x_i - y_i)^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419"/>
  <p:tag name="PICTUREFILESIZE" val="3804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10;\phi(\{x_i\}, \{a_i\}, \{c_k\}) = \sum_i \textcolor{OliveGreen}{\mbox{dist}(x_i, c_{a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34"/>
  <p:tag name="PICTUREFILESIZE" val="37376"/>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10;a_i = \argmin_k \textcolor{OliveGreen}{\mbox{dist}(x_i, c_k)}&#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221"/>
  <p:tag name="PICTUREFILESIZE" val="22657"/>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10;\phi(\{x_i\}, \{a_i\}, \{c_k\}) =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193"/>
  <p:tag name="PICTUREFILESIZE" val="15406"/>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10;\sum_i \textcolor{OliveGreen}{\mbox{dist}(x_i, c_{a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134"/>
  <p:tag name="PICTUREFILESIZE" val="17706"/>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c_k = \frac{1}{|\{i : a_i = k\}|}\sum_{i: a_i = k} 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248"/>
  <p:tag name="PICTUREFILESIZE" val="28859"/>
</p:tagLst>
</file>

<file path=ppt/theme/theme1.xml><?xml version="1.0" encoding="utf-8"?>
<a:theme xmlns:a="http://schemas.openxmlformats.org/drawingml/2006/main" name="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79507</TotalTime>
  <Words>3265</Words>
  <Application>Microsoft Macintosh PowerPoint</Application>
  <PresentationFormat>On-screen Show (4:3)</PresentationFormat>
  <Paragraphs>610</Paragraphs>
  <Slides>97</Slides>
  <Notes>43</Notes>
  <HiddenSlides>23</HiddenSlides>
  <MMClips>0</MMClips>
  <ScaleCrop>false</ScaleCrop>
  <HeadingPairs>
    <vt:vector size="4" baseType="variant">
      <vt:variant>
        <vt:lpstr>Theme</vt:lpstr>
      </vt:variant>
      <vt:variant>
        <vt:i4>2</vt:i4>
      </vt:variant>
      <vt:variant>
        <vt:lpstr>Slide Titles</vt:lpstr>
      </vt:variant>
      <vt:variant>
        <vt:i4>97</vt:i4>
      </vt:variant>
    </vt:vector>
  </HeadingPairs>
  <TitlesOfParts>
    <vt:vector size="99" baseType="lpstr">
      <vt:lpstr>Office Theme</vt:lpstr>
      <vt:lpstr>Custom Design</vt:lpstr>
      <vt:lpstr>Introduction to Machine Learning: CS 436/580L Clustering</vt:lpstr>
      <vt:lpstr>Machine Learning</vt:lpstr>
      <vt:lpstr>Administrivia</vt:lpstr>
      <vt:lpstr>Outline</vt:lpstr>
      <vt:lpstr>Overview of Learning</vt:lpstr>
      <vt:lpstr>Clustering</vt:lpstr>
      <vt:lpstr>Clustering</vt:lpstr>
      <vt:lpstr>K-Means: Algorithm</vt:lpstr>
      <vt:lpstr>K-means clustering: Example</vt:lpstr>
      <vt:lpstr>K-means clustering: Example</vt:lpstr>
      <vt:lpstr>K-means clustering: Example</vt:lpstr>
      <vt:lpstr>K-means clustering: Example</vt:lpstr>
      <vt:lpstr>K-means clustering: Example</vt:lpstr>
      <vt:lpstr>K-means clustering: Example</vt:lpstr>
      <vt:lpstr>K-means clustering: Example</vt:lpstr>
      <vt:lpstr>K-Means Example</vt:lpstr>
      <vt:lpstr>Example: K-Means for Segmentation</vt:lpstr>
      <vt:lpstr>Example: K-Means for Segmentation</vt:lpstr>
      <vt:lpstr>Example: K-Means for Segmentation</vt:lpstr>
      <vt:lpstr>K-Means Example</vt:lpstr>
      <vt:lpstr>K-Means Example</vt:lpstr>
      <vt:lpstr>K-Means Example</vt:lpstr>
      <vt:lpstr>K-Means Example</vt:lpstr>
      <vt:lpstr>K-Means Example</vt:lpstr>
      <vt:lpstr>K-Means as Optimization</vt:lpstr>
      <vt:lpstr>Phase I: Update Assignments</vt:lpstr>
      <vt:lpstr>Phase II: Update Means</vt:lpstr>
      <vt:lpstr>Initialization</vt:lpstr>
      <vt:lpstr>K-Means Getting Stuck</vt:lpstr>
      <vt:lpstr>Another Example</vt:lpstr>
      <vt:lpstr>Another Example</vt:lpstr>
      <vt:lpstr>K Means in Practice</vt:lpstr>
      <vt:lpstr>K-Means Questions</vt:lpstr>
      <vt:lpstr>Agglomerative Clustering</vt:lpstr>
      <vt:lpstr>Agglomerative Clustering</vt:lpstr>
      <vt:lpstr>Agglomerative Clustering</vt:lpstr>
      <vt:lpstr>Clustering Behavior</vt:lpstr>
      <vt:lpstr>Agglomerative Clustering Questions</vt:lpstr>
      <vt:lpstr>Mixture Models</vt:lpstr>
      <vt:lpstr>Gaussian Mixture Model</vt:lpstr>
      <vt:lpstr>Clustering with GMMs</vt:lpstr>
      <vt:lpstr>Problem: Missing labels</vt:lpstr>
      <vt:lpstr>Solution: The EM Algorithm</vt:lpstr>
      <vt:lpstr>EM: Soft Clustering</vt:lpstr>
      <vt:lpstr>Probabilistic Clustering</vt:lpstr>
      <vt:lpstr>Finite Mixture Models</vt:lpstr>
      <vt:lpstr>Finite Mixture Model:  Probabilistic View</vt:lpstr>
      <vt:lpstr>Gaussian Mixture Models (GMMs)</vt:lpstr>
      <vt:lpstr>EM algorithm: Key Idea</vt:lpstr>
      <vt:lpstr>EM: Two Easy Steps</vt:lpstr>
      <vt:lpstr>Gaussian Mixture Example: Start</vt:lpstr>
      <vt:lpstr>After first iteration</vt:lpstr>
      <vt:lpstr>After 2nd iteration</vt:lpstr>
      <vt:lpstr>After 3rd iteration</vt:lpstr>
      <vt:lpstr>After 4th iteration</vt:lpstr>
      <vt:lpstr>After 5th iteration</vt:lpstr>
      <vt:lpstr>After 6th iteration</vt:lpstr>
      <vt:lpstr>After 20th iteration</vt:lpstr>
      <vt:lpstr>Properties of EM</vt:lpstr>
      <vt:lpstr>What you should know</vt:lpstr>
      <vt:lpstr>EM Example</vt:lpstr>
      <vt:lpstr>EM Example</vt:lpstr>
      <vt:lpstr>EM Example</vt:lpstr>
      <vt:lpstr>EM Example</vt:lpstr>
      <vt:lpstr>EM: The Intuition</vt:lpstr>
      <vt:lpstr>EM: The Math</vt:lpstr>
      <vt:lpstr>EM: The Math</vt:lpstr>
      <vt:lpstr>EM: Computing the Expectation</vt:lpstr>
      <vt:lpstr>EM: Expectation Step</vt:lpstr>
      <vt:lpstr>EM: Expectation Step</vt:lpstr>
      <vt:lpstr>EM: Expectation Step</vt:lpstr>
      <vt:lpstr>EM: Maximization Step</vt:lpstr>
      <vt:lpstr>EM: Maximization Step</vt:lpstr>
      <vt:lpstr>PrACTICAL ADVICE: How to use machine learning for solving real world problems!</vt:lpstr>
      <vt:lpstr>Steps in Supervised Learning</vt:lpstr>
      <vt:lpstr>Feature Engineering is the Key</vt:lpstr>
      <vt:lpstr>What features will you use?</vt:lpstr>
      <vt:lpstr>Evaluation</vt:lpstr>
      <vt:lpstr>Precision, Recall and F-1 score</vt:lpstr>
      <vt:lpstr>What algorithms (Classifiers/learners) to use</vt:lpstr>
      <vt:lpstr>Classifiers: Bias versus Variance</vt:lpstr>
      <vt:lpstr>Learning = Representation +     Evaluation + Optimization</vt:lpstr>
      <vt:lpstr>It’s Generalization that Counts</vt:lpstr>
      <vt:lpstr>K-Fold Cross Validation</vt:lpstr>
      <vt:lpstr>Data Alone Is Not Enough</vt:lpstr>
      <vt:lpstr>Overfitting Has Many Faces</vt:lpstr>
      <vt:lpstr>Intuition Fails In High Dimensions</vt:lpstr>
      <vt:lpstr>Theoretical Guarantees     Are Not What They Seem</vt:lpstr>
      <vt:lpstr>More Data Beats a Cleverer Algorithm</vt:lpstr>
      <vt:lpstr>Learn Many Models,     Not Just One</vt:lpstr>
      <vt:lpstr>Simplicity Does Not       Imply Accuracy</vt:lpstr>
      <vt:lpstr>Representable Does Not Imply Learnable</vt:lpstr>
      <vt:lpstr>Advanced topics</vt:lpstr>
      <vt:lpstr>Supervised Learning and its Generalizations</vt:lpstr>
      <vt:lpstr>Structured Prediction: Examples</vt:lpstr>
      <vt:lpstr>Models and Algorithms for Structured Prediction</vt:lpstr>
      <vt:lpstr>PowerPoint Presentation</vt:lpstr>
    </vt:vector>
  </TitlesOfParts>
  <Company>University of Maryland, College Park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Arti Ramesh</dc:creator>
  <cp:lastModifiedBy>Arti Ramesh</cp:lastModifiedBy>
  <cp:revision>3052</cp:revision>
  <dcterms:created xsi:type="dcterms:W3CDTF">2015-04-22T22:01:19Z</dcterms:created>
  <dcterms:modified xsi:type="dcterms:W3CDTF">2017-11-28T18:09:00Z</dcterms:modified>
</cp:coreProperties>
</file>